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av" ContentType="audio/wav"/>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899" r:id="rId2"/>
    <p:sldId id="694" r:id="rId3"/>
    <p:sldId id="900" r:id="rId4"/>
    <p:sldId id="885" r:id="rId5"/>
    <p:sldId id="816" r:id="rId6"/>
    <p:sldId id="817" r:id="rId7"/>
    <p:sldId id="818" r:id="rId8"/>
    <p:sldId id="919" r:id="rId9"/>
    <p:sldId id="886" r:id="rId10"/>
    <p:sldId id="751" r:id="rId11"/>
    <p:sldId id="750" r:id="rId12"/>
    <p:sldId id="894" r:id="rId13"/>
    <p:sldId id="811" r:id="rId14"/>
    <p:sldId id="864" r:id="rId15"/>
    <p:sldId id="865" r:id="rId16"/>
    <p:sldId id="800" r:id="rId17"/>
    <p:sldId id="803" r:id="rId18"/>
    <p:sldId id="814" r:id="rId19"/>
    <p:sldId id="807" r:id="rId20"/>
    <p:sldId id="820" r:id="rId21"/>
    <p:sldId id="849" r:id="rId22"/>
    <p:sldId id="914" r:id="rId23"/>
    <p:sldId id="910" r:id="rId24"/>
    <p:sldId id="901" r:id="rId25"/>
    <p:sldId id="906" r:id="rId26"/>
    <p:sldId id="822" r:id="rId27"/>
    <p:sldId id="911" r:id="rId28"/>
    <p:sldId id="848" r:id="rId29"/>
    <p:sldId id="912" r:id="rId30"/>
    <p:sldId id="907" r:id="rId31"/>
    <p:sldId id="913" r:id="rId32"/>
    <p:sldId id="908" r:id="rId33"/>
    <p:sldId id="915" r:id="rId34"/>
    <p:sldId id="903" r:id="rId35"/>
    <p:sldId id="916" r:id="rId36"/>
    <p:sldId id="917" r:id="rId37"/>
    <p:sldId id="599" r:id="rId38"/>
    <p:sldId id="909" r:id="rId3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0B59"/>
    <a:srgbClr val="2113DB"/>
    <a:srgbClr val="150C8E"/>
    <a:srgbClr val="85DFFF"/>
    <a:srgbClr val="1BE5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501" autoAdjust="0"/>
  </p:normalViewPr>
  <p:slideViewPr>
    <p:cSldViewPr>
      <p:cViewPr varScale="1">
        <p:scale>
          <a:sx n="93" d="100"/>
          <a:sy n="93" d="100"/>
        </p:scale>
        <p:origin x="-35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0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3.2444991251093652E-2"/>
          <c:y val="0.13666083406240981"/>
          <c:w val="0.57923151793525807"/>
          <c:h val="0.77714129483814987"/>
        </c:manualLayout>
      </c:layout>
      <c:pie3DChart>
        <c:varyColors val="1"/>
        <c:ser>
          <c:idx val="0"/>
          <c:order val="0"/>
          <c:tx>
            <c:strRef>
              <c:f>Sheet1!$B$1</c:f>
              <c:strCache>
                <c:ptCount val="1"/>
                <c:pt idx="0">
                  <c:v>Factors causing failure</c:v>
                </c:pt>
              </c:strCache>
            </c:strRef>
          </c:tx>
          <c:explosion val="25"/>
          <c:dLbls>
            <c:showLegendKey val="0"/>
            <c:showVal val="1"/>
            <c:showCatName val="0"/>
            <c:showSerName val="0"/>
            <c:showPercent val="0"/>
            <c:showBubbleSize val="0"/>
            <c:showLeaderLines val="1"/>
          </c:dLbls>
          <c:cat>
            <c:strRef>
              <c:f>Sheet1!$A$2:$A$8</c:f>
              <c:strCache>
                <c:ptCount val="7"/>
                <c:pt idx="0">
                  <c:v>1. Mythology, hype &amp; tradition -- 30%</c:v>
                </c:pt>
                <c:pt idx="1">
                  <c:v>2. Lack of executive custody, inappropriate governance and policies -- 19%</c:v>
                </c:pt>
                <c:pt idx="2">
                  <c:v>3. Lack of strategic architecture, alignment, etc -- 16%</c:v>
                </c:pt>
                <c:pt idx="3">
                  <c:v>4. Lack of information and poor documentation  -- 14%</c:v>
                </c:pt>
                <c:pt idx="4">
                  <c:v>5. Soft issues and change impacts -- 12%</c:v>
                </c:pt>
                <c:pt idx="5">
                  <c:v>6. Lack of an engineering approach, lack of precision, etc -- 6%</c:v>
                </c:pt>
                <c:pt idx="6">
                  <c:v>7. Technology issues -- 3%</c:v>
                </c:pt>
              </c:strCache>
            </c:strRef>
          </c:cat>
          <c:val>
            <c:numRef>
              <c:f>Sheet1!$B$2:$B$8</c:f>
              <c:numCache>
                <c:formatCode>0%</c:formatCode>
                <c:ptCount val="7"/>
                <c:pt idx="0">
                  <c:v>0.3</c:v>
                </c:pt>
                <c:pt idx="1">
                  <c:v>0.19</c:v>
                </c:pt>
                <c:pt idx="2">
                  <c:v>0.16</c:v>
                </c:pt>
                <c:pt idx="3">
                  <c:v>0.14000000000000001</c:v>
                </c:pt>
                <c:pt idx="4">
                  <c:v>0.12</c:v>
                </c:pt>
                <c:pt idx="5">
                  <c:v>0.06</c:v>
                </c:pt>
                <c:pt idx="6">
                  <c:v>0.03</c:v>
                </c:pt>
              </c:numCache>
            </c:numRef>
          </c:val>
        </c:ser>
        <c:dLbls>
          <c:showLegendKey val="0"/>
          <c:showVal val="0"/>
          <c:showCatName val="0"/>
          <c:showSerName val="0"/>
          <c:showPercent val="0"/>
          <c:showBubbleSize val="0"/>
          <c:showLeaderLines val="1"/>
        </c:dLbls>
      </c:pie3DChart>
      <c:spPr>
        <a:noFill/>
        <a:ln w="25384">
          <a:noFill/>
        </a:ln>
      </c:spPr>
    </c:plotArea>
    <c:legend>
      <c:legendPos val="r"/>
      <c:layout>
        <c:manualLayout>
          <c:xMode val="edge"/>
          <c:yMode val="edge"/>
          <c:x val="0.59376883237189271"/>
          <c:y val="6.1910405267138403E-2"/>
          <c:w val="0.39789779218774329"/>
          <c:h val="0.93701232261221556"/>
        </c:manualLayout>
      </c:layout>
      <c:overlay val="0"/>
      <c:txPr>
        <a:bodyPr/>
        <a:lstStyle/>
        <a:p>
          <a:pPr>
            <a:defRPr sz="1400" b="0"/>
          </a:pPr>
          <a:endParaRPr lang="en-US"/>
        </a:p>
      </c:txPr>
    </c:legend>
    <c:plotVisOnly val="1"/>
    <c:dispBlanksAs val="zero"/>
    <c:showDLblsOverMax val="0"/>
  </c:chart>
  <c:txPr>
    <a:bodyPr/>
    <a:lstStyle/>
    <a:p>
      <a:pPr>
        <a:defRPr sz="1799">
          <a:solidFill>
            <a:srgbClr val="002060"/>
          </a:solidFill>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169920" cy="480059"/>
          </a:xfrm>
          <a:prstGeom prst="rect">
            <a:avLst/>
          </a:prstGeom>
        </p:spPr>
        <p:txBody>
          <a:bodyPr vert="horz" lIns="91397" tIns="45699" rIns="91397" bIns="45699" rtlCol="0"/>
          <a:lstStyle>
            <a:lvl1pPr algn="l">
              <a:defRPr sz="1200"/>
            </a:lvl1pPr>
          </a:lstStyle>
          <a:p>
            <a:endParaRPr lang="en-US"/>
          </a:p>
        </p:txBody>
      </p:sp>
      <p:sp>
        <p:nvSpPr>
          <p:cNvPr id="3" name="Date Placeholder 2"/>
          <p:cNvSpPr>
            <a:spLocks noGrp="1"/>
          </p:cNvSpPr>
          <p:nvPr>
            <p:ph type="dt" sz="quarter" idx="1"/>
          </p:nvPr>
        </p:nvSpPr>
        <p:spPr>
          <a:xfrm>
            <a:off x="4143588" y="2"/>
            <a:ext cx="3169920" cy="480059"/>
          </a:xfrm>
          <a:prstGeom prst="rect">
            <a:avLst/>
          </a:prstGeom>
        </p:spPr>
        <p:txBody>
          <a:bodyPr vert="horz" lIns="91397" tIns="45699" rIns="91397" bIns="45699" rtlCol="0"/>
          <a:lstStyle>
            <a:lvl1pPr algn="r">
              <a:defRPr sz="1200"/>
            </a:lvl1pPr>
          </a:lstStyle>
          <a:p>
            <a:fld id="{17A77CA4-5A26-418C-928D-DC38DD8AD0BF}" type="datetimeFigureOut">
              <a:rPr lang="en-US" smtClean="0"/>
              <a:pPr/>
              <a:t>5/30/2013</a:t>
            </a:fld>
            <a:endParaRPr lang="en-US"/>
          </a:p>
        </p:txBody>
      </p:sp>
      <p:sp>
        <p:nvSpPr>
          <p:cNvPr id="4" name="Footer Placeholder 3"/>
          <p:cNvSpPr>
            <a:spLocks noGrp="1"/>
          </p:cNvSpPr>
          <p:nvPr>
            <p:ph type="ftr" sz="quarter" idx="2"/>
          </p:nvPr>
        </p:nvSpPr>
        <p:spPr>
          <a:xfrm>
            <a:off x="5" y="9119476"/>
            <a:ext cx="3169920" cy="480059"/>
          </a:xfrm>
          <a:prstGeom prst="rect">
            <a:avLst/>
          </a:prstGeom>
        </p:spPr>
        <p:txBody>
          <a:bodyPr vert="horz" lIns="91397" tIns="45699" rIns="91397" bIns="45699"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6"/>
            <a:ext cx="3169920" cy="480059"/>
          </a:xfrm>
          <a:prstGeom prst="rect">
            <a:avLst/>
          </a:prstGeom>
        </p:spPr>
        <p:txBody>
          <a:bodyPr vert="horz" lIns="91397" tIns="45699" rIns="91397" bIns="45699" rtlCol="0" anchor="b"/>
          <a:lstStyle>
            <a:lvl1pPr algn="r">
              <a:defRPr sz="1200"/>
            </a:lvl1pPr>
          </a:lstStyle>
          <a:p>
            <a:fld id="{391D1E21-31E1-4DE2-91BA-D7F45986AAD3}" type="slidenum">
              <a:rPr lang="en-US" smtClean="0"/>
              <a:pPr/>
              <a:t>‹#›</a:t>
            </a:fld>
            <a:endParaRPr lang="en-US"/>
          </a:p>
        </p:txBody>
      </p:sp>
    </p:spTree>
    <p:extLst>
      <p:ext uri="{BB962C8B-B14F-4D97-AF65-F5344CB8AC3E}">
        <p14:creationId xmlns:p14="http://schemas.microsoft.com/office/powerpoint/2010/main" val="3925025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169920" cy="480059"/>
          </a:xfrm>
          <a:prstGeom prst="rect">
            <a:avLst/>
          </a:prstGeom>
        </p:spPr>
        <p:txBody>
          <a:bodyPr vert="horz" lIns="91397" tIns="45699" rIns="91397" bIns="45699" rtlCol="0"/>
          <a:lstStyle>
            <a:lvl1pPr algn="l">
              <a:defRPr sz="1200"/>
            </a:lvl1pPr>
          </a:lstStyle>
          <a:p>
            <a:endParaRPr lang="en-US"/>
          </a:p>
        </p:txBody>
      </p:sp>
      <p:sp>
        <p:nvSpPr>
          <p:cNvPr id="3" name="Date Placeholder 2"/>
          <p:cNvSpPr>
            <a:spLocks noGrp="1"/>
          </p:cNvSpPr>
          <p:nvPr>
            <p:ph type="dt" idx="1"/>
          </p:nvPr>
        </p:nvSpPr>
        <p:spPr>
          <a:xfrm>
            <a:off x="4143588" y="2"/>
            <a:ext cx="3169920" cy="480059"/>
          </a:xfrm>
          <a:prstGeom prst="rect">
            <a:avLst/>
          </a:prstGeom>
        </p:spPr>
        <p:txBody>
          <a:bodyPr vert="horz" lIns="91397" tIns="45699" rIns="91397" bIns="45699" rtlCol="0"/>
          <a:lstStyle>
            <a:lvl1pPr algn="r">
              <a:defRPr sz="1200"/>
            </a:lvl1pPr>
          </a:lstStyle>
          <a:p>
            <a:fld id="{E59CE0CE-7E16-4FE7-AE57-724E757EAEF9}" type="datetimeFigureOut">
              <a:rPr lang="en-US" smtClean="0"/>
              <a:pPr/>
              <a:t>5/30/2013</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1397" tIns="45699" rIns="91397" bIns="45699"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1397" tIns="45699" rIns="91397" bIns="4569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5" y="9119476"/>
            <a:ext cx="3169920" cy="480059"/>
          </a:xfrm>
          <a:prstGeom prst="rect">
            <a:avLst/>
          </a:prstGeom>
        </p:spPr>
        <p:txBody>
          <a:bodyPr vert="horz" lIns="91397" tIns="45699" rIns="91397" bIns="45699"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6"/>
            <a:ext cx="3169920" cy="480059"/>
          </a:xfrm>
          <a:prstGeom prst="rect">
            <a:avLst/>
          </a:prstGeom>
        </p:spPr>
        <p:txBody>
          <a:bodyPr vert="horz" lIns="91397" tIns="45699" rIns="91397" bIns="45699" rtlCol="0" anchor="b"/>
          <a:lstStyle>
            <a:lvl1pPr algn="r">
              <a:defRPr sz="1200"/>
            </a:lvl1pPr>
          </a:lstStyle>
          <a:p>
            <a:fld id="{75C5ED17-03FB-4DB8-A22A-17A7A5E85B92}" type="slidenum">
              <a:rPr lang="en-US" smtClean="0"/>
              <a:pPr/>
              <a:t>‹#›</a:t>
            </a:fld>
            <a:endParaRPr lang="en-US"/>
          </a:p>
        </p:txBody>
      </p:sp>
    </p:spTree>
    <p:extLst>
      <p:ext uri="{BB962C8B-B14F-4D97-AF65-F5344CB8AC3E}">
        <p14:creationId xmlns:p14="http://schemas.microsoft.com/office/powerpoint/2010/main" val="1671640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There is a fundamental difference in approach when one designs a bridge NOT TO FALL DOWN</a:t>
            </a:r>
          </a:p>
          <a:p>
            <a:endParaRPr lang="en-ZA" dirty="0" smtClean="0"/>
          </a:p>
          <a:p>
            <a:r>
              <a:rPr lang="en-ZA" dirty="0" smtClean="0"/>
              <a:t>Contrast this with the IT paradigm</a:t>
            </a:r>
            <a:r>
              <a:rPr lang="en-ZA" baseline="0" dirty="0" smtClean="0"/>
              <a:t> which could be called “designed to fail”</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KEEP SHORT AND SIMPLE</a:t>
            </a:r>
          </a:p>
          <a:p>
            <a:endParaRPr lang="en-ZA" dirty="0" smtClean="0"/>
          </a:p>
          <a:p>
            <a:r>
              <a:rPr lang="en-ZA" dirty="0" smtClean="0"/>
              <a:t>MY FATHER</a:t>
            </a:r>
          </a:p>
          <a:p>
            <a:endParaRPr lang="en-ZA" dirty="0" smtClean="0"/>
          </a:p>
          <a:p>
            <a:r>
              <a:rPr lang="en-ZA" dirty="0" smtClean="0"/>
              <a:t>How did </a:t>
            </a:r>
            <a:r>
              <a:rPr lang="en-ZA" dirty="0" err="1" smtClean="0"/>
              <a:t>i</a:t>
            </a:r>
            <a:r>
              <a:rPr lang="en-ZA" dirty="0" smtClean="0"/>
              <a:t> get involved with computers? – my father</a:t>
            </a:r>
            <a:r>
              <a:rPr lang="en-ZA" baseline="0" dirty="0" smtClean="0"/>
              <a:t> was a visionary </a:t>
            </a:r>
            <a:r>
              <a:rPr lang="en-ZA" dirty="0" smtClean="0"/>
              <a:t>-- In</a:t>
            </a:r>
            <a:r>
              <a:rPr lang="en-ZA" baseline="0" dirty="0" smtClean="0"/>
              <a:t> 1981, having gathered over 7,000 pages of research data for my PhD the University mainframe did not have space to store even one page of data.  My father purchased me one of the first desktop PC’s in the days of the Apple and Apricot and 123, etc – at a cost of R12,000 two and a half times my research grants! – I very quickly discovered that there was a HUGE gap between what the salesman told me the computer could do and getting it to do it – so, in that respect, NOTHING HAS CHANGED </a:t>
            </a:r>
            <a:r>
              <a:rPr lang="en-ZA" baseline="0" dirty="0" smtClean="0">
                <a:sym typeface="Wingdings" pitchFamily="2" charset="2"/>
              </a:rPr>
              <a:t> -- I then put myself through a self taught computer science programme and learned to program, learned to type and finally wrote an award winning PhD thesis –</a:t>
            </a:r>
            <a:r>
              <a:rPr lang="en-US" baseline="0" dirty="0" smtClean="0">
                <a:sym typeface="Wingdings" pitchFamily="2" charset="2"/>
              </a:rPr>
              <a:t> at the same time I computerized my father’s investment consulting business and </a:t>
            </a:r>
            <a:r>
              <a:rPr lang="en-US" b="1" baseline="0" dirty="0" smtClean="0">
                <a:sym typeface="Wingdings" pitchFamily="2" charset="2"/>
              </a:rPr>
              <a:t>we were able to double turnover in twelve months and create an enduring revenue stream that lasted for over ten years because we were able to do things that much larger businesses were not able to do </a:t>
            </a:r>
            <a:r>
              <a:rPr lang="en-US" baseline="0" dirty="0" smtClean="0">
                <a:sym typeface="Wingdings" pitchFamily="2" charset="2"/>
              </a:rPr>
              <a:t>– it was then that I began to understand that the strategic application of information technology COULD deliver great value and one of my greatest frustrations is the extent to which few businesses achieve this potential – the rest of this presentation is about lessons I have learned that I hope will help YOU to make a difference in your business with IT</a:t>
            </a:r>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What is not an engineering approach?</a:t>
            </a:r>
            <a:r>
              <a:rPr lang="en-ZA" baseline="0" dirty="0" smtClean="0"/>
              <a:t> – Dramatically w</a:t>
            </a:r>
            <a:r>
              <a:rPr lang="en-ZA" dirty="0" smtClean="0"/>
              <a:t>alk</a:t>
            </a:r>
            <a:r>
              <a:rPr lang="en-ZA" baseline="0" dirty="0" smtClean="0"/>
              <a:t> to chair – did this ever happen to you? –</a:t>
            </a:r>
          </a:p>
          <a:p>
            <a:endParaRPr lang="en-ZA" baseline="0" dirty="0" smtClean="0"/>
          </a:p>
          <a:p>
            <a:r>
              <a:rPr lang="en-ZA" baseline="0" dirty="0" smtClean="0"/>
              <a:t>WHEN SLEEPING</a:t>
            </a:r>
          </a:p>
          <a:p>
            <a:endParaRPr lang="en-ZA" baseline="0" dirty="0" smtClean="0"/>
          </a:p>
          <a:p>
            <a:r>
              <a:rPr lang="en-ZA" baseline="0" dirty="0" smtClean="0"/>
              <a:t> when </a:t>
            </a:r>
            <a:r>
              <a:rPr lang="en-ZA" baseline="0" dirty="0" err="1" smtClean="0"/>
              <a:t>i</a:t>
            </a:r>
            <a:r>
              <a:rPr lang="en-ZA" baseline="0" dirty="0" smtClean="0"/>
              <a:t> was a child </a:t>
            </a:r>
            <a:r>
              <a:rPr lang="en-ZA" baseline="0" dirty="0" err="1" smtClean="0"/>
              <a:t>i</a:t>
            </a:r>
            <a:r>
              <a:rPr lang="en-ZA" baseline="0" dirty="0" smtClean="0"/>
              <a:t> used to dream that </a:t>
            </a:r>
            <a:r>
              <a:rPr lang="en-ZA" baseline="0" dirty="0" err="1" smtClean="0"/>
              <a:t>i</a:t>
            </a:r>
            <a:r>
              <a:rPr lang="en-ZA" baseline="0" dirty="0" smtClean="0"/>
              <a:t> would stand on a chair and flap my arms and fly around the room --</a:t>
            </a:r>
            <a:r>
              <a:rPr lang="en-ZA" baseline="0" dirty="0" err="1" smtClean="0"/>
              <a:t>i</a:t>
            </a:r>
            <a:r>
              <a:rPr lang="en-ZA" baseline="0" dirty="0" smtClean="0"/>
              <a:t> have to say that that is NOT an engineering approach – as much as </a:t>
            </a:r>
            <a:r>
              <a:rPr lang="en-ZA" baseline="0" dirty="0" err="1" smtClean="0"/>
              <a:t>i</a:t>
            </a:r>
            <a:r>
              <a:rPr lang="en-ZA" baseline="0" dirty="0" smtClean="0"/>
              <a:t> may be convinced </a:t>
            </a:r>
            <a:r>
              <a:rPr lang="en-ZA" baseline="0" dirty="0" err="1" smtClean="0"/>
              <a:t>i</a:t>
            </a:r>
            <a:r>
              <a:rPr lang="en-ZA" baseline="0" dirty="0" smtClean="0"/>
              <a:t> can fly </a:t>
            </a:r>
            <a:r>
              <a:rPr lang="en-ZA" baseline="0" dirty="0" err="1" smtClean="0"/>
              <a:t>i</a:t>
            </a:r>
            <a:r>
              <a:rPr lang="en-ZA" baseline="0" dirty="0" smtClean="0"/>
              <a:t> have to say to you that were </a:t>
            </a:r>
            <a:r>
              <a:rPr lang="en-ZA" baseline="0" dirty="0" err="1" smtClean="0"/>
              <a:t>i</a:t>
            </a:r>
            <a:r>
              <a:rPr lang="en-ZA" baseline="0" dirty="0" smtClean="0"/>
              <a:t> to stand on top of a skyscraper and flap my arms and jump </a:t>
            </a:r>
            <a:r>
              <a:rPr lang="en-ZA" baseline="0" dirty="0" err="1" smtClean="0"/>
              <a:t>i</a:t>
            </a:r>
            <a:r>
              <a:rPr lang="en-ZA" baseline="0" dirty="0" smtClean="0"/>
              <a:t> would hit the ground at great speed and almost certainly die – that is NOT an engineering approach and yet many seem to think they can use software to do things magically – many are hypnotized and mesmerized by IT – are you? </a:t>
            </a:r>
            <a:r>
              <a:rPr lang="en-ZA" b="1" baseline="0" dirty="0" smtClean="0">
                <a:solidFill>
                  <a:srgbClr val="FF0000"/>
                </a:solidFill>
              </a:rPr>
              <a:t>CLICK for rabbit out of the hat</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F9648C8-25B1-4F29-965C-06492C1EE51A}" type="slidenum">
              <a:rPr lang="en-US" sz="1300" smtClean="0"/>
              <a:pPr eaLnBrk="1" hangingPunct="1"/>
              <a:t>16</a:t>
            </a:fld>
            <a:endParaRPr lang="en-US" sz="1300"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WHAT CAUSES IT FAILURE?</a:t>
            </a:r>
          </a:p>
          <a:p>
            <a:endParaRPr lang="en-ZA" dirty="0" smtClean="0"/>
          </a:p>
          <a:p>
            <a:r>
              <a:rPr lang="en-ZA" dirty="0" smtClean="0"/>
              <a:t>Since 1993, analysed in 2003, course,</a:t>
            </a:r>
            <a:r>
              <a:rPr lang="en-ZA" baseline="0" dirty="0" smtClean="0"/>
              <a:t> book</a:t>
            </a:r>
            <a:endParaRPr lang="en-ZA" dirty="0" smtClean="0"/>
          </a:p>
          <a:p>
            <a:endParaRPr lang="en-ZA" dirty="0" smtClean="0"/>
          </a:p>
          <a:p>
            <a:r>
              <a:rPr lang="en-ZA" dirty="0" smtClean="0"/>
              <a:t>Sustainable versus</a:t>
            </a:r>
            <a:r>
              <a:rPr lang="en-ZA" baseline="0" dirty="0" smtClean="0"/>
              <a:t> experimentation</a:t>
            </a:r>
          </a:p>
          <a:p>
            <a:endParaRPr lang="en-ZA" baseline="0" dirty="0" smtClean="0"/>
          </a:p>
          <a:p>
            <a:r>
              <a:rPr lang="en-ZA" baseline="0" dirty="0" smtClean="0"/>
              <a:t>People</a:t>
            </a:r>
            <a:endParaRPr lang="en-ZA" dirty="0" smtClean="0"/>
          </a:p>
          <a:p>
            <a:endParaRPr lang="en-ZA" dirty="0" smtClean="0"/>
          </a:p>
          <a:p>
            <a:r>
              <a:rPr lang="en-ZA" dirty="0" smtClean="0"/>
              <a:t>The factors causing IT failure – in 1993 I</a:t>
            </a:r>
            <a:r>
              <a:rPr lang="en-ZA" baseline="0" dirty="0" smtClean="0"/>
              <a:t> became aware of the high failure rate of IT projects and started to talk about it – as a consequence </a:t>
            </a:r>
            <a:r>
              <a:rPr lang="en-ZA" baseline="0" dirty="0" err="1" smtClean="0"/>
              <a:t>i</a:t>
            </a:r>
            <a:r>
              <a:rPr lang="en-ZA" baseline="0" dirty="0" smtClean="0"/>
              <a:t> was asked to investigate many failed or failing projects and to help to turn them around – over the years </a:t>
            </a:r>
            <a:r>
              <a:rPr lang="en-ZA" baseline="0" dirty="0" err="1" smtClean="0"/>
              <a:t>i</a:t>
            </a:r>
            <a:r>
              <a:rPr lang="en-ZA" baseline="0" dirty="0" smtClean="0"/>
              <a:t> built up a large catalogue of the factors causing failure – in 2003 </a:t>
            </a:r>
            <a:r>
              <a:rPr lang="en-ZA" baseline="0" dirty="0" err="1" smtClean="0"/>
              <a:t>i</a:t>
            </a:r>
            <a:r>
              <a:rPr lang="en-ZA" baseline="0" dirty="0" smtClean="0"/>
              <a:t> undertook a critical issues analysis of the factors causing failure and arrived at a list of seven critical factors causing failure together with the critical factors for success which then became the subject of a course and subsequently a book – HOLD UP THE BOOK – since then </a:t>
            </a:r>
            <a:r>
              <a:rPr lang="en-ZA" baseline="0" dirty="0" err="1" smtClean="0"/>
              <a:t>i</a:t>
            </a:r>
            <a:r>
              <a:rPr lang="en-ZA" baseline="0" dirty="0" smtClean="0"/>
              <a:t> have advised many clients and led a number of significant projects and consistently validated the basic analysis</a:t>
            </a:r>
          </a:p>
          <a:p>
            <a:r>
              <a:rPr lang="en-ZA" baseline="0" dirty="0" smtClean="0"/>
              <a:t>The biggest single factor causing failure is Mythology at 30% followed by lack of executive custody and inappropriate governance at 25%</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5AD6A9-8310-423C-BC85-B785AD0A1D2C}" type="slidenum">
              <a:rPr lang="en-US"/>
              <a:pPr fontAlgn="base">
                <a:spcBef>
                  <a:spcPct val="0"/>
                </a:spcBef>
                <a:spcAft>
                  <a:spcPct val="0"/>
                </a:spcAft>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p:spPr>
        <p:txBody>
          <a:bodyPr/>
          <a:lstStyle/>
          <a:p>
            <a:endParaRPr lang="en-US" smtClean="0"/>
          </a:p>
        </p:txBody>
      </p:sp>
      <p:sp>
        <p:nvSpPr>
          <p:cNvPr id="79876"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A3DA55C-8ED8-4522-93F8-66CE3E8D778D}" type="slidenum">
              <a:rPr lang="en-US" sz="1300" smtClean="0"/>
              <a:pPr eaLnBrk="1" hangingPunct="1"/>
              <a:t>19</a:t>
            </a:fld>
            <a:endParaRPr lang="en-US" sz="13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35DF64-DE4A-40B9-A9A9-0C7F712444CF}" type="slidenum">
              <a:rPr lang="en-US"/>
              <a:pPr fontAlgn="base">
                <a:spcBef>
                  <a:spcPct val="0"/>
                </a:spcBef>
                <a:spcAft>
                  <a:spcPct val="0"/>
                </a:spcAft>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r>
              <a:rPr lang="en-US" dirty="0" smtClean="0"/>
              <a:t>Professor Richard Nolan states that "I.T. is the next corporate disaster waiting to happen”</a:t>
            </a:r>
          </a:p>
          <a:p>
            <a:pPr defTabSz="914069">
              <a:defRPr/>
            </a:pPr>
            <a:r>
              <a:rPr lang="en-ZA" dirty="0" smtClean="0"/>
              <a:t>And</a:t>
            </a:r>
            <a:r>
              <a:rPr lang="en-ZA" baseline="0" dirty="0" smtClean="0"/>
              <a:t> postulates that soon there will be an Enron level corporate failure</a:t>
            </a:r>
          </a:p>
          <a:p>
            <a:pPr defTabSz="91406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26</a:t>
            </a:fld>
            <a:endParaRPr lang="en-US"/>
          </a:p>
        </p:txBody>
      </p:sp>
    </p:spTree>
    <p:extLst>
      <p:ext uri="{BB962C8B-B14F-4D97-AF65-F5344CB8AC3E}">
        <p14:creationId xmlns:p14="http://schemas.microsoft.com/office/powerpoint/2010/main" val="2460327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r>
              <a:rPr lang="en-US" dirty="0" smtClean="0"/>
              <a:t>Professor Richard Nolan states that "I.T. is the next corporate disaster waiting to happen”</a:t>
            </a:r>
          </a:p>
          <a:p>
            <a:pPr defTabSz="914069">
              <a:defRPr/>
            </a:pPr>
            <a:r>
              <a:rPr lang="en-ZA" dirty="0" smtClean="0"/>
              <a:t>And</a:t>
            </a:r>
            <a:r>
              <a:rPr lang="en-ZA" baseline="0" dirty="0" smtClean="0"/>
              <a:t> postulates that soon there will be an Enron level corporate failure</a:t>
            </a:r>
          </a:p>
          <a:p>
            <a:pPr defTabSz="91406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28FEA4-6089-4B11-9EDF-820B36A781A3}" type="slidenum">
              <a:rPr lang="en-US" smtClean="0"/>
              <a:pPr/>
              <a:t>4</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5</a:t>
            </a:fld>
            <a:endParaRPr lang="en-US"/>
          </a:p>
        </p:txBody>
      </p:sp>
    </p:spTree>
    <p:extLst>
      <p:ext uri="{BB962C8B-B14F-4D97-AF65-F5344CB8AC3E}">
        <p14:creationId xmlns:p14="http://schemas.microsoft.com/office/powerpoint/2010/main" val="1991115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6</a:t>
            </a:fld>
            <a:endParaRPr lang="en-US"/>
          </a:p>
        </p:txBody>
      </p:sp>
    </p:spTree>
    <p:extLst>
      <p:ext uri="{BB962C8B-B14F-4D97-AF65-F5344CB8AC3E}">
        <p14:creationId xmlns:p14="http://schemas.microsoft.com/office/powerpoint/2010/main" val="233531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7</a:t>
            </a:fld>
            <a:endParaRPr lang="en-US"/>
          </a:p>
        </p:txBody>
      </p:sp>
    </p:spTree>
    <p:extLst>
      <p:ext uri="{BB962C8B-B14F-4D97-AF65-F5344CB8AC3E}">
        <p14:creationId xmlns:p14="http://schemas.microsoft.com/office/powerpoint/2010/main" val="1764555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8</a:t>
            </a:fld>
            <a:endParaRPr lang="en-US"/>
          </a:p>
        </p:txBody>
      </p:sp>
    </p:spTree>
    <p:extLst>
      <p:ext uri="{BB962C8B-B14F-4D97-AF65-F5344CB8AC3E}">
        <p14:creationId xmlns:p14="http://schemas.microsoft.com/office/powerpoint/2010/main" val="300668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There is a fundamental difference in approach when one designs a bridge NOT TO FALL DOWN</a:t>
            </a:r>
          </a:p>
          <a:p>
            <a:endParaRPr lang="en-ZA" dirty="0" smtClean="0"/>
          </a:p>
          <a:p>
            <a:r>
              <a:rPr lang="en-ZA" dirty="0" smtClean="0"/>
              <a:t>Contrast this with the IT paradigm</a:t>
            </a:r>
            <a:r>
              <a:rPr lang="en-ZA" baseline="0" dirty="0" smtClean="0"/>
              <a:t> which could be called “designed to fail”</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93E707-5CB6-4A6B-A113-0C8B342B057E}" type="datetime1">
              <a:rPr lang="en-US" smtClean="0"/>
              <a:t>5/30/2013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96CF9F-7B65-4204-B383-5273168E58E3}" type="datetime1">
              <a:rPr lang="en-US" smtClean="0"/>
              <a:t>5/30/2013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72BA4-E2C7-43A9-85B5-F1BA4123F5E8}" type="datetime1">
              <a:rPr lang="en-US" smtClean="0"/>
              <a:t>5/30/2013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C7065F-A351-45BC-8764-8089A9A244BD}" type="datetime1">
              <a:rPr lang="en-US" smtClean="0"/>
              <a:t>5/30/2013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772717-3FD6-4D92-A847-6CCDE9EED43E}" type="datetime1">
              <a:rPr lang="en-US" smtClean="0"/>
              <a:t>5/30/2013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7A8B22-9C2B-4022-B7FA-DEBA5D6F93F3}" type="datetime1">
              <a:rPr lang="en-US" smtClean="0"/>
              <a:t>5/30/2013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EC8645-B907-4DE5-8139-FEC04C0242A4}" type="datetime1">
              <a:rPr lang="en-US" smtClean="0"/>
              <a:t>5/30/2013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0F2792-9DB0-445D-81A5-57C75C17E813}" type="datetime1">
              <a:rPr lang="en-US" smtClean="0"/>
              <a:t>5/30/2013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E3CC1D-F8E4-45F1-A7BF-0D1B60256759}" type="datetime1">
              <a:rPr lang="en-US" smtClean="0"/>
              <a:t>5/30/2013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547D53-A8D9-49A3-98A8-9A2940E71F6D}" type="datetime1">
              <a:rPr lang="en-US" smtClean="0"/>
              <a:t>5/30/2013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5A3EAF-595E-443E-AAF0-96ED808B252D}" type="datetime1">
              <a:rPr lang="en-US" smtClean="0"/>
              <a:t>5/30/2013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7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D2295-FC65-47E2-B5C8-ECAA51AFFE8E}" type="datetime1">
              <a:rPr lang="en-US" smtClean="0"/>
              <a:t>5/30/2013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9D035-6A94-4569-9779-E840D39ECC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audio" Target="../media/audio1.wa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5.emf"/><Relationship Id="rId4" Type="http://schemas.openxmlformats.org/officeDocument/2006/relationships/oleObject" Target="../embeddings/Microsoft_Excel_97-2003_Worksheet1.xls"/></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hyperlink" Target="http://www.malcolm-mcdonald.com/" TargetMode="External"/><Relationship Id="rId4" Type="http://schemas.openxmlformats.org/officeDocument/2006/relationships/image" Target="../media/image4.jpeg"/><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www.malcolm-mcdonald.com/"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www.malcolm-mcdonald.com/" TargetMode="Externa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hyperlink" Target="http://www.malcolm-mcdonald.com/"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9C9D035-6A94-4569-9779-E840D39ECC0D}" type="slidenum">
              <a:rPr lang="en-US" smtClean="0"/>
              <a:pPr/>
              <a:t>1</a:t>
            </a:fld>
            <a:endParaRPr lang="en-US"/>
          </a:p>
        </p:txBody>
      </p:sp>
      <p:pic>
        <p:nvPicPr>
          <p:cNvPr id="312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 y="0"/>
            <a:ext cx="916436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81572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0" y="1428736"/>
            <a:ext cx="9144000" cy="5429264"/>
          </a:xfrm>
          <a:prstGeom prst="rect">
            <a:avLst/>
          </a:prstGeom>
        </p:spPr>
      </p:pic>
      <p:sp>
        <p:nvSpPr>
          <p:cNvPr id="4" name="Title 1"/>
          <p:cNvSpPr txBox="1">
            <a:spLocks/>
          </p:cNvSpPr>
          <p:nvPr/>
        </p:nvSpPr>
        <p:spPr>
          <a:xfrm>
            <a:off x="424847" y="18864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An ENGINEERING approach to strategy and business improvement</a:t>
            </a:r>
            <a:endParaRPr lang="en-US" sz="2400" b="1" dirty="0">
              <a:solidFill>
                <a:schemeClr val="tx2"/>
              </a:solidFill>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708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struction Site cut.wav">
            <a:hlinkClick r:id="" action="ppaction://media"/>
          </p:cNvPr>
          <p:cNvPicPr>
            <a:picLocks noRot="1" noChangeAspect="1"/>
          </p:cNvPicPr>
          <p:nvPr>
            <a:wavAudioFile r:embed="rId1" name="Construction Site cut.wav"/>
          </p:nvPr>
        </p:nvPicPr>
        <p:blipFill>
          <a:blip r:embed="rId5" cstate="print"/>
          <a:stretch>
            <a:fillRect/>
          </a:stretch>
        </p:blipFill>
        <p:spPr>
          <a:xfrm>
            <a:off x="0" y="1695440"/>
            <a:ext cx="304800" cy="304800"/>
          </a:xfrm>
          <a:prstGeom prst="rect">
            <a:avLst/>
          </a:prstGeom>
        </p:spPr>
      </p:pic>
      <p:pic>
        <p:nvPicPr>
          <p:cNvPr id="10" name="iStock_000008636573Wav44100 Explosion Large.wav">
            <a:hlinkClick r:id="" action="ppaction://media"/>
          </p:cNvPr>
          <p:cNvPicPr>
            <a:picLocks noRot="1" noChangeAspect="1"/>
          </p:cNvPicPr>
          <p:nvPr>
            <a:wavAudioFile r:embed="rId2" name="iStock_000008636573Wav44100 Explosion Large.wav"/>
          </p:nvPr>
        </p:nvPicPr>
        <p:blipFill>
          <a:blip r:embed="rId6" cstate="print"/>
          <a:stretch>
            <a:fillRect/>
          </a:stretch>
        </p:blipFill>
        <p:spPr>
          <a:xfrm>
            <a:off x="142844" y="1766878"/>
            <a:ext cx="304800" cy="304800"/>
          </a:xfrm>
          <a:prstGeom prst="rect">
            <a:avLst/>
          </a:prstGeom>
        </p:spPr>
      </p:pic>
      <p:sp>
        <p:nvSpPr>
          <p:cNvPr id="13" name="Rectangle 12"/>
          <p:cNvSpPr/>
          <p:nvPr/>
        </p:nvSpPr>
        <p:spPr>
          <a:xfrm>
            <a:off x="0" y="1500174"/>
            <a:ext cx="1000132"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txBox="1">
            <a:spLocks/>
          </p:cNvSpPr>
          <p:nvPr/>
        </p:nvSpPr>
        <p:spPr>
          <a:xfrm>
            <a:off x="395536" y="18864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Engineers do NOT design bridges to stand up  </a:t>
            </a:r>
            <a:endParaRPr lang="en-US" sz="2400" b="1" dirty="0">
              <a:solidFill>
                <a:schemeClr val="tx2"/>
              </a:solidFill>
            </a:endParaRPr>
          </a:p>
        </p:txBody>
      </p:sp>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43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412776"/>
            <a:ext cx="9144000" cy="4896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036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childTnLst>
                          </p:cTn>
                        </p:par>
                        <p:par>
                          <p:cTn id="7" fill="hold">
                            <p:stCondLst>
                              <p:cond delay="9000"/>
                            </p:stCondLst>
                            <p:childTnLst>
                              <p:par>
                                <p:cTn id="8" presetID="10"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1" fill="hold" display="0">
                  <p:stCondLst>
                    <p:cond delay="indefinite"/>
                  </p:stCondLst>
                  <p:endCondLst>
                    <p:cond evt="onPrev" delay="0">
                      <p:tgtEl>
                        <p:sldTgt/>
                      </p:tgtEl>
                    </p:cond>
                    <p:cond evt="onStopAudio" delay="0">
                      <p:tgtEl>
                        <p:sldTgt/>
                      </p:tgtEl>
                    </p:cond>
                  </p:endCondLst>
                </p:cTn>
                <p:tgtEl>
                  <p:spTgt spid="10"/>
                </p:tgtEl>
              </p:cMediaNode>
            </p:audio>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0" y="1428736"/>
            <a:ext cx="9144000" cy="5429264"/>
          </a:xfrm>
          <a:prstGeom prst="rect">
            <a:avLst/>
          </a:prstGeom>
        </p:spPr>
      </p:pic>
      <p:sp>
        <p:nvSpPr>
          <p:cNvPr id="4" name="Title 1"/>
          <p:cNvSpPr txBox="1">
            <a:spLocks/>
          </p:cNvSpPr>
          <p:nvPr/>
        </p:nvSpPr>
        <p:spPr>
          <a:xfrm>
            <a:off x="424847" y="18864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They design bridges NOT to fall down</a:t>
            </a:r>
            <a:endParaRPr lang="en-US" sz="2400" b="1" dirty="0">
              <a:solidFill>
                <a:schemeClr val="tx2"/>
              </a:solidFill>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796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Some harsh facts</a:t>
            </a:r>
            <a:endParaRPr lang="en-US" sz="2400" b="1" dirty="0">
              <a:solidFill>
                <a:schemeClr val="tx2"/>
              </a:solidFill>
            </a:endParaRPr>
          </a:p>
        </p:txBody>
      </p:sp>
      <p:sp>
        <p:nvSpPr>
          <p:cNvPr id="5" name="TextBox 4"/>
          <p:cNvSpPr txBox="1"/>
          <p:nvPr/>
        </p:nvSpPr>
        <p:spPr>
          <a:xfrm>
            <a:off x="571472" y="1785926"/>
            <a:ext cx="8143932" cy="3139321"/>
          </a:xfrm>
          <a:prstGeom prst="rect">
            <a:avLst/>
          </a:prstGeom>
          <a:noFill/>
        </p:spPr>
        <p:txBody>
          <a:bodyPr wrap="square" rtlCol="0">
            <a:spAutoFit/>
          </a:bodyPr>
          <a:lstStyle/>
          <a:p>
            <a:pPr marL="342900" indent="-342900">
              <a:buClr>
                <a:schemeClr val="tx2"/>
              </a:buClr>
              <a:buFont typeface="+mj-lt"/>
              <a:buAutoNum type="arabicPeriod"/>
            </a:pPr>
            <a:r>
              <a:rPr lang="en-US" dirty="0">
                <a:solidFill>
                  <a:schemeClr val="tx2"/>
                </a:solidFill>
              </a:rPr>
              <a:t>Seventy percent of </a:t>
            </a:r>
            <a:r>
              <a:rPr lang="en-US" dirty="0" err="1">
                <a:solidFill>
                  <a:schemeClr val="tx2"/>
                </a:solidFill>
              </a:rPr>
              <a:t>I.T</a:t>
            </a:r>
            <a:r>
              <a:rPr lang="en-US" dirty="0">
                <a:solidFill>
                  <a:schemeClr val="tx2"/>
                </a:solidFill>
              </a:rPr>
              <a:t>. investments fail </a:t>
            </a:r>
            <a:r>
              <a:rPr lang="en-US" dirty="0" smtClean="0">
                <a:solidFill>
                  <a:schemeClr val="tx2"/>
                </a:solidFill>
              </a:rPr>
              <a:t>TOTALLY</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a:t>
            </a:r>
            <a:r>
              <a:rPr lang="en-US" dirty="0">
                <a:solidFill>
                  <a:schemeClr val="tx2"/>
                </a:solidFill>
              </a:rPr>
              <a:t>19 out of 20 </a:t>
            </a:r>
            <a:r>
              <a:rPr lang="en-US" dirty="0" smtClean="0">
                <a:solidFill>
                  <a:schemeClr val="tx2"/>
                </a:solidFill>
              </a:rPr>
              <a:t>ERP </a:t>
            </a:r>
            <a:r>
              <a:rPr lang="en-US" dirty="0">
                <a:solidFill>
                  <a:schemeClr val="tx2"/>
                </a:solidFill>
              </a:rPr>
              <a:t>implementations </a:t>
            </a:r>
            <a:r>
              <a:rPr lang="en-US" dirty="0" smtClean="0">
                <a:solidFill>
                  <a:schemeClr val="tx2"/>
                </a:solidFill>
              </a:rPr>
              <a:t>“do </a:t>
            </a:r>
            <a:r>
              <a:rPr lang="en-US" dirty="0">
                <a:solidFill>
                  <a:schemeClr val="tx2"/>
                </a:solidFill>
              </a:rPr>
              <a:t>not deliver </a:t>
            </a:r>
            <a:r>
              <a:rPr lang="en-US" dirty="0" smtClean="0">
                <a:solidFill>
                  <a:schemeClr val="tx2"/>
                </a:solidFill>
              </a:rPr>
              <a:t>what was promised“</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Seventy </a:t>
            </a:r>
            <a:r>
              <a:rPr lang="en-US" dirty="0">
                <a:solidFill>
                  <a:schemeClr val="tx2"/>
                </a:solidFill>
              </a:rPr>
              <a:t>percent of </a:t>
            </a:r>
            <a:r>
              <a:rPr lang="en-US" dirty="0" err="1" smtClean="0">
                <a:solidFill>
                  <a:schemeClr val="tx2"/>
                </a:solidFill>
              </a:rPr>
              <a:t>BPM</a:t>
            </a:r>
            <a:r>
              <a:rPr lang="en-US" dirty="0" smtClean="0">
                <a:solidFill>
                  <a:schemeClr val="tx2"/>
                </a:solidFill>
              </a:rPr>
              <a:t>                                                                         </a:t>
            </a:r>
            <a:r>
              <a:rPr lang="en-US" dirty="0">
                <a:solidFill>
                  <a:schemeClr val="tx2"/>
                </a:solidFill>
              </a:rPr>
              <a:t>investments </a:t>
            </a:r>
            <a:r>
              <a:rPr lang="en-US" dirty="0" smtClean="0">
                <a:solidFill>
                  <a:schemeClr val="tx2"/>
                </a:solidFill>
              </a:rPr>
              <a:t>fail</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a:solidFill>
                  <a:schemeClr val="tx2"/>
                </a:solidFill>
              </a:rPr>
              <a:t>Ninety percent of </a:t>
            </a:r>
            <a:r>
              <a:rPr lang="en-US" b="1" dirty="0" smtClean="0">
                <a:solidFill>
                  <a:schemeClr val="tx2"/>
                </a:solidFill>
              </a:rPr>
              <a:t>                                                                     strategic </a:t>
            </a:r>
            <a:r>
              <a:rPr lang="en-US" b="1" dirty="0">
                <a:solidFill>
                  <a:schemeClr val="tx2"/>
                </a:solidFill>
              </a:rPr>
              <a:t>plans fail</a:t>
            </a:r>
          </a:p>
          <a:p>
            <a:pPr marL="342900" indent="-342900">
              <a:buClr>
                <a:schemeClr val="tx2"/>
              </a:buClr>
              <a:buFont typeface="+mj-lt"/>
              <a:buAutoNum type="arabicPeriod"/>
            </a:pPr>
            <a:endParaRPr lang="en-US" dirty="0">
              <a:solidFill>
                <a:schemeClr val="tx2"/>
              </a:solidFill>
            </a:endParaRPr>
          </a:p>
        </p:txBody>
      </p:sp>
      <p:sp>
        <p:nvSpPr>
          <p:cNvPr id="3" name="TextBox 2"/>
          <p:cNvSpPr txBox="1"/>
          <p:nvPr/>
        </p:nvSpPr>
        <p:spPr>
          <a:xfrm>
            <a:off x="360044" y="5661248"/>
            <a:ext cx="7416824" cy="646331"/>
          </a:xfrm>
          <a:prstGeom prst="rect">
            <a:avLst/>
          </a:prstGeom>
          <a:noFill/>
        </p:spPr>
        <p:txBody>
          <a:bodyPr wrap="square" rtlCol="0">
            <a:spAutoFit/>
          </a:bodyPr>
          <a:lstStyle/>
          <a:p>
            <a:r>
              <a:rPr lang="en-US" b="1" dirty="0" smtClean="0"/>
              <a:t>How does one prevent failure?</a:t>
            </a:r>
          </a:p>
          <a:p>
            <a:r>
              <a:rPr lang="en-US" b="1" dirty="0" smtClean="0"/>
              <a:t>and thereby achieve SUCCESS?</a:t>
            </a:r>
            <a:endParaRPr lang="en-US" b="1" dirty="0"/>
          </a:p>
        </p:txBody>
      </p:sp>
      <p:pic>
        <p:nvPicPr>
          <p:cNvPr id="284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087" y="2940695"/>
            <a:ext cx="3998913"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652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1000"/>
                                        <p:tgtEl>
                                          <p:spTgt spid="5">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childTnLst>
                                </p:cTn>
                              </p:par>
                            </p:childTnLst>
                          </p:cTn>
                        </p:par>
                        <p:par>
                          <p:cTn id="20" fill="hold">
                            <p:stCondLst>
                              <p:cond delay="4000"/>
                            </p:stCondLst>
                            <p:childTnLst>
                              <p:par>
                                <p:cTn id="21" presetID="2" presetClass="entr" presetSubtype="3"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2000" fill="hold"/>
                                        <p:tgtEl>
                                          <p:spTgt spid="3"/>
                                        </p:tgtEl>
                                        <p:attrNameLst>
                                          <p:attrName>ppt_x</p:attrName>
                                        </p:attrNameLst>
                                      </p:cBhvr>
                                      <p:tavLst>
                                        <p:tav tm="0">
                                          <p:val>
                                            <p:strVal val="1+#ppt_w/2"/>
                                          </p:val>
                                        </p:tav>
                                        <p:tav tm="100000">
                                          <p:val>
                                            <p:strVal val="#ppt_x"/>
                                          </p:val>
                                        </p:tav>
                                      </p:tavLst>
                                    </p:anim>
                                    <p:anim calcmode="lin" valueType="num">
                                      <p:cBhvr additive="base">
                                        <p:cTn id="24"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ew York Skyline iStock_000003300022Medium.jpg"/>
          <p:cNvPicPr>
            <a:picLocks noChangeAspect="1"/>
          </p:cNvPicPr>
          <p:nvPr/>
        </p:nvPicPr>
        <p:blipFill>
          <a:blip r:embed="rId3"/>
          <a:stretch>
            <a:fillRect/>
          </a:stretch>
        </p:blipFill>
        <p:spPr>
          <a:xfrm>
            <a:off x="0" y="1433508"/>
            <a:ext cx="9144000" cy="5424492"/>
          </a:xfrm>
          <a:prstGeom prst="rect">
            <a:avLst/>
          </a:prstGeom>
        </p:spPr>
      </p:pic>
      <p:pic>
        <p:nvPicPr>
          <p:cNvPr id="10" name="Picture 9" descr="Blood -- iStock_000001889851Medium.jpg"/>
          <p:cNvPicPr>
            <a:picLocks noChangeAspect="1"/>
          </p:cNvPicPr>
          <p:nvPr/>
        </p:nvPicPr>
        <p:blipFill>
          <a:blip r:embed="rId4"/>
          <a:stretch>
            <a:fillRect/>
          </a:stretch>
        </p:blipFill>
        <p:spPr>
          <a:xfrm>
            <a:off x="0" y="1428736"/>
            <a:ext cx="9144000" cy="5429264"/>
          </a:xfrm>
          <a:prstGeom prst="rect">
            <a:avLst/>
          </a:prstGeom>
        </p:spPr>
      </p:pic>
      <p:pic>
        <p:nvPicPr>
          <p:cNvPr id="4" name="Picture 3" descr="Magician -- Rabbit out of a hat iStock_000006578072Small.jpg"/>
          <p:cNvPicPr>
            <a:picLocks noChangeAspect="1"/>
          </p:cNvPicPr>
          <p:nvPr/>
        </p:nvPicPr>
        <p:blipFill>
          <a:blip r:embed="rId5" cstate="print"/>
          <a:stretch>
            <a:fillRect/>
          </a:stretch>
        </p:blipFill>
        <p:spPr>
          <a:xfrm>
            <a:off x="2786050" y="1428736"/>
            <a:ext cx="4035234" cy="5429264"/>
          </a:xfrm>
          <a:prstGeom prst="rect">
            <a:avLst/>
          </a:prstGeom>
        </p:spPr>
      </p:pic>
      <p:sp>
        <p:nvSpPr>
          <p:cNvPr id="8"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What is NOT an engineering approach?</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819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What IS Strategy?</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1475656" y="2253894"/>
            <a:ext cx="6048672" cy="646331"/>
          </a:xfrm>
          <a:prstGeom prst="rect">
            <a:avLst/>
          </a:prstGeom>
          <a:noFill/>
        </p:spPr>
        <p:txBody>
          <a:bodyPr wrap="square" rtlCol="0">
            <a:spAutoFit/>
          </a:bodyPr>
          <a:lstStyle/>
          <a:p>
            <a:pPr algn="ctr">
              <a:buClr>
                <a:schemeClr val="tx2"/>
              </a:buClr>
            </a:pPr>
            <a:r>
              <a:rPr lang="en-US" b="1" dirty="0" smtClean="0">
                <a:solidFill>
                  <a:schemeClr val="tx2"/>
                </a:solidFill>
              </a:rPr>
              <a:t>The Essence of WHY the Organization exists and HOW it THRIVES</a:t>
            </a:r>
            <a:endParaRPr lang="en-US" b="1"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15</a:t>
            </a:fld>
            <a:endParaRPr lang="en-US"/>
          </a:p>
        </p:txBody>
      </p:sp>
      <p:sp>
        <p:nvSpPr>
          <p:cNvPr id="6" name="TextBox 5"/>
          <p:cNvSpPr txBox="1"/>
          <p:nvPr/>
        </p:nvSpPr>
        <p:spPr>
          <a:xfrm>
            <a:off x="1605107" y="3429000"/>
            <a:ext cx="6048672" cy="1477328"/>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Virtually NEVER changes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Intuited </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Discovered NOT invented </a:t>
            </a:r>
            <a:endParaRPr lang="en-US" dirty="0">
              <a:solidFill>
                <a:schemeClr val="tx2"/>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219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1000"/>
                                        <p:tgtEl>
                                          <p:spTgt spid="6">
                                            <p:txEl>
                                              <p:pRg st="2" end="2"/>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fade">
                                      <p:cBhvr>
                                        <p:cTn id="20"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79512" y="6408460"/>
            <a:ext cx="2133600" cy="365125"/>
          </a:xfrm>
        </p:spPr>
        <p:txBody>
          <a:bodyPr/>
          <a:lstStyle/>
          <a:p>
            <a:pPr>
              <a:defRPr/>
            </a:pPr>
            <a:fld id="{F54B150E-A7BC-486A-BD79-5F50C820BA09}" type="slidenum">
              <a:rPr lang="en-US"/>
              <a:pPr>
                <a:defRPr/>
              </a:pPr>
              <a:t>16</a:t>
            </a:fld>
            <a:endParaRPr lang="en-US"/>
          </a:p>
        </p:txBody>
      </p:sp>
      <p:sp>
        <p:nvSpPr>
          <p:cNvPr id="39939" name="Rectangle 2"/>
          <p:cNvSpPr>
            <a:spLocks noGrp="1" noChangeArrowheads="1"/>
          </p:cNvSpPr>
          <p:nvPr>
            <p:ph type="title"/>
          </p:nvPr>
        </p:nvSpPr>
        <p:spPr>
          <a:xfrm>
            <a:off x="263525" y="179463"/>
            <a:ext cx="5651625" cy="1199008"/>
          </a:xfrm>
          <a:noFill/>
          <a:ln w="9525">
            <a:noFill/>
            <a:miter lim="800000"/>
            <a:headEnd/>
            <a:tailEnd/>
          </a:ln>
        </p:spPr>
        <p:txBody>
          <a:bodyPr vert="horz" lIns="91440" tIns="45720" rIns="91440" bIns="45720" rtlCol="0" anchor="t" anchorCtr="0">
            <a:normAutofit/>
          </a:bodyPr>
          <a:lstStyle/>
          <a:p>
            <a:pPr algn="l"/>
            <a:r>
              <a:rPr lang="en-ZA" sz="2000" b="1" dirty="0">
                <a:solidFill>
                  <a:schemeClr val="tx2"/>
                </a:solidFill>
                <a:latin typeface="Verdana" pitchFamily="34" charset="0"/>
              </a:rPr>
              <a:t>Three alternative ERP value </a:t>
            </a:r>
            <a:r>
              <a:rPr lang="en-ZA" sz="2000" b="1" dirty="0" smtClean="0">
                <a:solidFill>
                  <a:schemeClr val="tx2"/>
                </a:solidFill>
                <a:latin typeface="Verdana" pitchFamily="34" charset="0"/>
              </a:rPr>
              <a:t>scenarios Unlocking the TRUE potential of ERP</a:t>
            </a:r>
            <a:br>
              <a:rPr lang="en-ZA" sz="2000" b="1" dirty="0" smtClean="0">
                <a:solidFill>
                  <a:schemeClr val="tx2"/>
                </a:solidFill>
                <a:latin typeface="Verdana" pitchFamily="34" charset="0"/>
              </a:rPr>
            </a:br>
            <a:r>
              <a:rPr lang="en-ZA" sz="2000" b="1" dirty="0" smtClean="0">
                <a:solidFill>
                  <a:schemeClr val="tx2"/>
                </a:solidFill>
                <a:latin typeface="Verdana" pitchFamily="34" charset="0"/>
              </a:rPr>
              <a:t>100 / 1,000 x the norm ???</a:t>
            </a:r>
            <a:endParaRPr lang="en-GB" sz="2000" b="1" dirty="0">
              <a:solidFill>
                <a:schemeClr val="tx2"/>
              </a:solidFill>
              <a:latin typeface="Verdana" pitchFamily="34" charset="0"/>
            </a:endParaRPr>
          </a:p>
        </p:txBody>
      </p:sp>
      <p:sp>
        <p:nvSpPr>
          <p:cNvPr id="39950" name="TextBox 21"/>
          <p:cNvSpPr txBox="1">
            <a:spLocks noChangeArrowheads="1"/>
          </p:cNvSpPr>
          <p:nvPr/>
        </p:nvSpPr>
        <p:spPr bwMode="auto">
          <a:xfrm>
            <a:off x="6129442" y="34760"/>
            <a:ext cx="1178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smtClean="0">
                <a:solidFill>
                  <a:srgbClr val="2F4FD7"/>
                </a:solidFill>
                <a:latin typeface="Verdana" pitchFamily="34" charset="0"/>
              </a:rPr>
              <a:t>1,000</a:t>
            </a:r>
            <a:endParaRPr lang="en-US" sz="1400" b="1" dirty="0">
              <a:solidFill>
                <a:srgbClr val="2F4FD7"/>
              </a:solidFill>
              <a:latin typeface="Verdana" pitchFamily="34" charset="0"/>
            </a:endParaRPr>
          </a:p>
        </p:txBody>
      </p:sp>
      <p:sp>
        <p:nvSpPr>
          <p:cNvPr id="39954" name="TextBox 13"/>
          <p:cNvSpPr txBox="1">
            <a:spLocks noChangeArrowheads="1"/>
          </p:cNvSpPr>
          <p:nvPr/>
        </p:nvSpPr>
        <p:spPr bwMode="auto">
          <a:xfrm>
            <a:off x="161762" y="4590849"/>
            <a:ext cx="22246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ZA" sz="1600" dirty="0">
                <a:solidFill>
                  <a:srgbClr val="002060"/>
                </a:solidFill>
                <a:latin typeface="Verdana" pitchFamily="34" charset="0"/>
              </a:rPr>
              <a:t>1. Current </a:t>
            </a:r>
            <a:r>
              <a:rPr lang="en-ZA" sz="1600" dirty="0" smtClean="0">
                <a:solidFill>
                  <a:srgbClr val="002060"/>
                </a:solidFill>
                <a:latin typeface="Verdana" pitchFamily="34" charset="0"/>
              </a:rPr>
              <a:t>industry norm for process based “Best Practice”</a:t>
            </a:r>
            <a:endParaRPr lang="en-US" sz="1600" dirty="0">
              <a:solidFill>
                <a:srgbClr val="002060"/>
              </a:solidFill>
              <a:latin typeface="Verdana" pitchFamily="34" charset="0"/>
            </a:endParaRPr>
          </a:p>
        </p:txBody>
      </p:sp>
      <p:cxnSp>
        <p:nvCxnSpPr>
          <p:cNvPr id="14" name="Straight Connector 13"/>
          <p:cNvCxnSpPr/>
          <p:nvPr/>
        </p:nvCxnSpPr>
        <p:spPr bwMode="auto">
          <a:xfrm>
            <a:off x="1416178" y="6005235"/>
            <a:ext cx="0" cy="179388"/>
          </a:xfrm>
          <a:prstGeom prst="line">
            <a:avLst/>
          </a:prstGeom>
          <a:ln w="50800">
            <a:solidFill>
              <a:srgbClr val="00206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9958" name="TextBox 11"/>
          <p:cNvSpPr txBox="1">
            <a:spLocks noChangeArrowheads="1"/>
          </p:cNvSpPr>
          <p:nvPr/>
        </p:nvSpPr>
        <p:spPr bwMode="auto">
          <a:xfrm>
            <a:off x="1274063" y="6245971"/>
            <a:ext cx="500062" cy="26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a:solidFill>
                  <a:srgbClr val="002060"/>
                </a:solidFill>
                <a:latin typeface="Verdana" pitchFamily="34" charset="0"/>
              </a:rPr>
              <a:t>0</a:t>
            </a:r>
            <a:endParaRPr lang="en-US" sz="1400" b="1" dirty="0">
              <a:solidFill>
                <a:srgbClr val="002060"/>
              </a:solidFill>
              <a:latin typeface="Verdana" pitchFamily="34" charset="0"/>
            </a:endParaRPr>
          </a:p>
        </p:txBody>
      </p:sp>
      <p:sp>
        <p:nvSpPr>
          <p:cNvPr id="39957" name="TextBox 9"/>
          <p:cNvSpPr txBox="1">
            <a:spLocks noChangeArrowheads="1"/>
          </p:cNvSpPr>
          <p:nvPr/>
        </p:nvSpPr>
        <p:spPr bwMode="auto">
          <a:xfrm>
            <a:off x="512959" y="5741145"/>
            <a:ext cx="500063" cy="26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a:solidFill>
                  <a:srgbClr val="002060"/>
                </a:solidFill>
                <a:latin typeface="Verdana" pitchFamily="34" charset="0"/>
              </a:rPr>
              <a:t>10</a:t>
            </a:r>
            <a:endParaRPr lang="en-US" sz="1400" b="1" dirty="0">
              <a:solidFill>
                <a:srgbClr val="002060"/>
              </a:solidFill>
              <a:latin typeface="Verdana" pitchFamily="34" charset="0"/>
            </a:endParaRPr>
          </a:p>
        </p:txBody>
      </p:sp>
      <p:sp>
        <p:nvSpPr>
          <p:cNvPr id="23" name="TextBox 9"/>
          <p:cNvSpPr txBox="1">
            <a:spLocks noChangeArrowheads="1"/>
          </p:cNvSpPr>
          <p:nvPr/>
        </p:nvSpPr>
        <p:spPr bwMode="auto">
          <a:xfrm>
            <a:off x="582449" y="5745728"/>
            <a:ext cx="8932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a:solidFill>
                  <a:srgbClr val="FF0000"/>
                </a:solidFill>
                <a:latin typeface="Verdana" pitchFamily="34" charset="0"/>
              </a:rPr>
              <a:t>X  </a:t>
            </a:r>
            <a:r>
              <a:rPr lang="en-ZA" sz="1400" b="1" dirty="0" smtClean="0">
                <a:solidFill>
                  <a:srgbClr val="FF0000"/>
                </a:solidFill>
                <a:latin typeface="Verdana" pitchFamily="34" charset="0"/>
              </a:rPr>
              <a:t>0.01</a:t>
            </a:r>
            <a:endParaRPr lang="en-US" sz="1400" b="1" dirty="0">
              <a:solidFill>
                <a:srgbClr val="FF0000"/>
              </a:solidFill>
              <a:latin typeface="Verdana" pitchFamily="34" charset="0"/>
            </a:endParaRPr>
          </a:p>
        </p:txBody>
      </p:sp>
      <p:cxnSp>
        <p:nvCxnSpPr>
          <p:cNvPr id="7" name="Straight Connector 6"/>
          <p:cNvCxnSpPr/>
          <p:nvPr/>
        </p:nvCxnSpPr>
        <p:spPr bwMode="auto">
          <a:xfrm>
            <a:off x="5690118" y="4987474"/>
            <a:ext cx="0" cy="1224136"/>
          </a:xfrm>
          <a:prstGeom prst="line">
            <a:avLst/>
          </a:prstGeom>
          <a:ln w="50800">
            <a:solidFill>
              <a:srgbClr val="00B05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9960" name="TextBox 10"/>
          <p:cNvSpPr txBox="1">
            <a:spLocks noChangeArrowheads="1"/>
          </p:cNvSpPr>
          <p:nvPr/>
        </p:nvSpPr>
        <p:spPr bwMode="auto">
          <a:xfrm>
            <a:off x="4582829" y="4821681"/>
            <a:ext cx="8572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smtClean="0">
                <a:solidFill>
                  <a:srgbClr val="00B050"/>
                </a:solidFill>
                <a:latin typeface="Verdana" pitchFamily="34" charset="0"/>
              </a:rPr>
              <a:t>100</a:t>
            </a:r>
            <a:endParaRPr lang="en-US" sz="1400" b="1" dirty="0">
              <a:solidFill>
                <a:srgbClr val="00B050"/>
              </a:solidFill>
              <a:latin typeface="Verdana" pitchFamily="34" charset="0"/>
            </a:endParaRPr>
          </a:p>
        </p:txBody>
      </p:sp>
      <p:sp>
        <p:nvSpPr>
          <p:cNvPr id="39961" name="TextBox 12"/>
          <p:cNvSpPr txBox="1">
            <a:spLocks noChangeArrowheads="1"/>
          </p:cNvSpPr>
          <p:nvPr/>
        </p:nvSpPr>
        <p:spPr bwMode="auto">
          <a:xfrm>
            <a:off x="5440084" y="6239700"/>
            <a:ext cx="500068" cy="26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a:solidFill>
                  <a:srgbClr val="00B050"/>
                </a:solidFill>
                <a:latin typeface="Verdana" pitchFamily="34" charset="0"/>
              </a:rPr>
              <a:t>0</a:t>
            </a:r>
            <a:endParaRPr lang="en-US" sz="1400" b="1" dirty="0">
              <a:solidFill>
                <a:srgbClr val="00B050"/>
              </a:solidFill>
              <a:latin typeface="Verdana" pitchFamily="34" charset="0"/>
            </a:endParaRPr>
          </a:p>
        </p:txBody>
      </p:sp>
      <p:sp>
        <p:nvSpPr>
          <p:cNvPr id="39962" name="TextBox 14"/>
          <p:cNvSpPr txBox="1">
            <a:spLocks noChangeArrowheads="1"/>
          </p:cNvSpPr>
          <p:nvPr/>
        </p:nvSpPr>
        <p:spPr bwMode="auto">
          <a:xfrm>
            <a:off x="4098788" y="3140968"/>
            <a:ext cx="16973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ZA" sz="1600" dirty="0">
                <a:solidFill>
                  <a:srgbClr val="00B050"/>
                </a:solidFill>
                <a:latin typeface="Verdana" pitchFamily="34" charset="0"/>
              </a:rPr>
              <a:t>2</a:t>
            </a:r>
            <a:r>
              <a:rPr lang="en-ZA" sz="1600" b="1" u="sng" dirty="0">
                <a:solidFill>
                  <a:srgbClr val="00B050"/>
                </a:solidFill>
                <a:latin typeface="Verdana" pitchFamily="34" charset="0"/>
              </a:rPr>
              <a:t>. </a:t>
            </a:r>
            <a:r>
              <a:rPr lang="en-ZA" sz="1600" b="1" u="sng" dirty="0" smtClean="0">
                <a:solidFill>
                  <a:srgbClr val="00B050"/>
                </a:solidFill>
                <a:latin typeface="Verdana" pitchFamily="34" charset="0"/>
              </a:rPr>
              <a:t>Strategic </a:t>
            </a:r>
            <a:r>
              <a:rPr lang="en-ZA" sz="1600" dirty="0" smtClean="0">
                <a:solidFill>
                  <a:srgbClr val="00B050"/>
                </a:solidFill>
                <a:latin typeface="Verdana" pitchFamily="34" charset="0"/>
              </a:rPr>
              <a:t>precision </a:t>
            </a:r>
            <a:r>
              <a:rPr lang="en-ZA" sz="1600" dirty="0">
                <a:solidFill>
                  <a:srgbClr val="00B050"/>
                </a:solidFill>
                <a:latin typeface="Verdana" pitchFamily="34" charset="0"/>
              </a:rPr>
              <a:t>configuration </a:t>
            </a:r>
            <a:r>
              <a:rPr lang="en-ZA" sz="1600" dirty="0" smtClean="0">
                <a:solidFill>
                  <a:srgbClr val="00B050"/>
                </a:solidFill>
                <a:latin typeface="Verdana" pitchFamily="34" charset="0"/>
              </a:rPr>
              <a:t>with </a:t>
            </a:r>
            <a:r>
              <a:rPr lang="en-ZA" sz="1600" dirty="0" err="1" smtClean="0">
                <a:solidFill>
                  <a:srgbClr val="00B050"/>
                </a:solidFill>
                <a:latin typeface="Verdana" pitchFamily="34" charset="0"/>
              </a:rPr>
              <a:t>CEO</a:t>
            </a:r>
            <a:r>
              <a:rPr lang="en-ZA" sz="1600" dirty="0" smtClean="0">
                <a:solidFill>
                  <a:srgbClr val="00B050"/>
                </a:solidFill>
                <a:latin typeface="Verdana" pitchFamily="34" charset="0"/>
              </a:rPr>
              <a:t> Executive Custody</a:t>
            </a:r>
            <a:endParaRPr lang="en-US" sz="1600" dirty="0">
              <a:solidFill>
                <a:srgbClr val="00B050"/>
              </a:solidFill>
              <a:latin typeface="Verdana" pitchFamily="34" charset="0"/>
            </a:endParaRPr>
          </a:p>
        </p:txBody>
      </p:sp>
      <p:sp>
        <p:nvSpPr>
          <p:cNvPr id="24" name="TextBox 10"/>
          <p:cNvSpPr txBox="1">
            <a:spLocks noChangeArrowheads="1"/>
          </p:cNvSpPr>
          <p:nvPr/>
        </p:nvSpPr>
        <p:spPr bwMode="auto">
          <a:xfrm>
            <a:off x="4716016" y="4809624"/>
            <a:ext cx="714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smtClean="0">
                <a:solidFill>
                  <a:srgbClr val="FF0000"/>
                </a:solidFill>
                <a:latin typeface="Verdana" pitchFamily="34" charset="0"/>
              </a:rPr>
              <a:t>X  1</a:t>
            </a:r>
            <a:endParaRPr lang="en-US" sz="1400" b="1" dirty="0">
              <a:solidFill>
                <a:srgbClr val="FF0000"/>
              </a:solidFill>
              <a:latin typeface="Verdana" pitchFamily="34" charset="0"/>
            </a:endParaRPr>
          </a:p>
        </p:txBody>
      </p:sp>
      <p:cxnSp>
        <p:nvCxnSpPr>
          <p:cNvPr id="28" name="Straight Connector 27"/>
          <p:cNvCxnSpPr/>
          <p:nvPr/>
        </p:nvCxnSpPr>
        <p:spPr>
          <a:xfrm>
            <a:off x="1169615" y="6094929"/>
            <a:ext cx="5083251"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auto">
          <a:xfrm rot="5400000">
            <a:off x="4557838" y="4709835"/>
            <a:ext cx="3001962" cy="1587"/>
          </a:xfrm>
          <a:prstGeom prst="line">
            <a:avLst/>
          </a:prstGeom>
          <a:ln w="50800">
            <a:solidFill>
              <a:srgbClr val="150C8E"/>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25" name="TextBox 10"/>
          <p:cNvSpPr txBox="1">
            <a:spLocks noChangeArrowheads="1"/>
          </p:cNvSpPr>
          <p:nvPr/>
        </p:nvSpPr>
        <p:spPr bwMode="auto">
          <a:xfrm>
            <a:off x="6252866" y="48092"/>
            <a:ext cx="10805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smtClean="0">
                <a:solidFill>
                  <a:srgbClr val="FF0000"/>
                </a:solidFill>
                <a:latin typeface="Verdana" pitchFamily="34" charset="0"/>
              </a:rPr>
              <a:t>XXX  10</a:t>
            </a:r>
            <a:endParaRPr lang="en-US" sz="1400" b="1" dirty="0">
              <a:solidFill>
                <a:srgbClr val="FF0000"/>
              </a:solidFill>
              <a:latin typeface="Verdana" pitchFamily="34" charset="0"/>
            </a:endParaRPr>
          </a:p>
        </p:txBody>
      </p:sp>
      <p:sp>
        <p:nvSpPr>
          <p:cNvPr id="39951" name="TextBox 22"/>
          <p:cNvSpPr txBox="1">
            <a:spLocks noChangeArrowheads="1"/>
          </p:cNvSpPr>
          <p:nvPr/>
        </p:nvSpPr>
        <p:spPr bwMode="auto">
          <a:xfrm>
            <a:off x="5915150" y="6239700"/>
            <a:ext cx="500058" cy="26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a:solidFill>
                  <a:srgbClr val="2F4FD7"/>
                </a:solidFill>
                <a:latin typeface="Verdana" pitchFamily="34" charset="0"/>
              </a:rPr>
              <a:t>0</a:t>
            </a:r>
            <a:endParaRPr lang="en-US" sz="1400" b="1" dirty="0">
              <a:solidFill>
                <a:srgbClr val="2F4FD7"/>
              </a:solidFill>
              <a:latin typeface="Verdana" pitchFamily="34" charset="0"/>
            </a:endParaRPr>
          </a:p>
        </p:txBody>
      </p:sp>
      <p:sp>
        <p:nvSpPr>
          <p:cNvPr id="39952" name="TextBox 23"/>
          <p:cNvSpPr txBox="1">
            <a:spLocks noChangeArrowheads="1"/>
          </p:cNvSpPr>
          <p:nvPr/>
        </p:nvSpPr>
        <p:spPr bwMode="auto">
          <a:xfrm>
            <a:off x="6228184" y="1378471"/>
            <a:ext cx="17824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600" dirty="0">
                <a:solidFill>
                  <a:schemeClr val="tx2">
                    <a:lumMod val="75000"/>
                  </a:schemeClr>
                </a:solidFill>
                <a:latin typeface="Verdana" pitchFamily="34" charset="0"/>
              </a:rPr>
              <a:t>3. </a:t>
            </a:r>
            <a:r>
              <a:rPr lang="en-ZA" sz="1600" b="1" u="sng" dirty="0">
                <a:solidFill>
                  <a:schemeClr val="tx2">
                    <a:lumMod val="75000"/>
                  </a:schemeClr>
                </a:solidFill>
                <a:latin typeface="Verdana" pitchFamily="34" charset="0"/>
              </a:rPr>
              <a:t>Strategic</a:t>
            </a:r>
            <a:r>
              <a:rPr lang="en-ZA" sz="1600" dirty="0">
                <a:solidFill>
                  <a:schemeClr val="tx2">
                    <a:lumMod val="75000"/>
                  </a:schemeClr>
                </a:solidFill>
                <a:latin typeface="Verdana" pitchFamily="34" charset="0"/>
              </a:rPr>
              <a:t> </a:t>
            </a:r>
            <a:r>
              <a:rPr lang="en-ZA" sz="1600" dirty="0" smtClean="0">
                <a:solidFill>
                  <a:schemeClr val="tx2">
                    <a:lumMod val="75000"/>
                  </a:schemeClr>
                </a:solidFill>
                <a:latin typeface="Verdana" pitchFamily="34" charset="0"/>
              </a:rPr>
              <a:t>customization</a:t>
            </a:r>
          </a:p>
          <a:p>
            <a:pPr eaLnBrk="1" hangingPunct="1"/>
            <a:r>
              <a:rPr lang="en-ZA" sz="1600" dirty="0" smtClean="0">
                <a:solidFill>
                  <a:schemeClr val="tx2">
                    <a:lumMod val="75000"/>
                  </a:schemeClr>
                </a:solidFill>
                <a:latin typeface="Verdana" pitchFamily="34" charset="0"/>
              </a:rPr>
              <a:t>With </a:t>
            </a:r>
            <a:r>
              <a:rPr lang="en-ZA" sz="1600" dirty="0" err="1" smtClean="0">
                <a:solidFill>
                  <a:schemeClr val="tx2">
                    <a:lumMod val="75000"/>
                  </a:schemeClr>
                </a:solidFill>
                <a:latin typeface="Verdana" pitchFamily="34" charset="0"/>
              </a:rPr>
              <a:t>CEO</a:t>
            </a:r>
            <a:r>
              <a:rPr lang="en-ZA" sz="1600" dirty="0" smtClean="0">
                <a:solidFill>
                  <a:schemeClr val="tx2">
                    <a:lumMod val="75000"/>
                  </a:schemeClr>
                </a:solidFill>
                <a:latin typeface="Verdana" pitchFamily="34" charset="0"/>
              </a:rPr>
              <a:t> Custody</a:t>
            </a:r>
            <a:endParaRPr lang="en-US" sz="1600" dirty="0">
              <a:solidFill>
                <a:schemeClr val="tx2">
                  <a:lumMod val="75000"/>
                </a:schemeClr>
              </a:solidFill>
              <a:latin typeface="Verdana" pitchFamily="34" charset="0"/>
            </a:endParaRPr>
          </a:p>
        </p:txBody>
      </p:sp>
      <p:cxnSp>
        <p:nvCxnSpPr>
          <p:cNvPr id="22" name="Straight Connector 21"/>
          <p:cNvCxnSpPr/>
          <p:nvPr/>
        </p:nvCxnSpPr>
        <p:spPr bwMode="auto">
          <a:xfrm>
            <a:off x="6058025" y="188642"/>
            <a:ext cx="1" cy="3348829"/>
          </a:xfrm>
          <a:prstGeom prst="line">
            <a:avLst/>
          </a:prstGeom>
          <a:ln w="50800">
            <a:solidFill>
              <a:srgbClr val="070B59"/>
            </a:solidFill>
            <a:headEnd type="diamond"/>
            <a:tailEnd type="none"/>
          </a:ln>
        </p:spPr>
        <p:style>
          <a:lnRef idx="1">
            <a:schemeClr val="accent1"/>
          </a:lnRef>
          <a:fillRef idx="0">
            <a:schemeClr val="accent1"/>
          </a:fillRef>
          <a:effectRef idx="0">
            <a:schemeClr val="accent1"/>
          </a:effectRef>
          <a:fontRef idx="minor">
            <a:schemeClr val="tx1"/>
          </a:fontRef>
        </p:style>
      </p:cxnSp>
      <p:sp>
        <p:nvSpPr>
          <p:cNvPr id="26" name="TextBox 25"/>
          <p:cNvSpPr txBox="1">
            <a:spLocks noChangeArrowheads="1"/>
          </p:cNvSpPr>
          <p:nvPr/>
        </p:nvSpPr>
        <p:spPr bwMode="auto">
          <a:xfrm>
            <a:off x="7143083" y="188642"/>
            <a:ext cx="1735137" cy="1100436"/>
          </a:xfrm>
          <a:prstGeom prst="rect">
            <a:avLst/>
          </a:prstGeom>
          <a:solidFill>
            <a:schemeClr val="accent1"/>
          </a:solidFill>
          <a:ln w="9525">
            <a:solidFill>
              <a:srgbClr val="00206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20000"/>
              </a:spcBef>
            </a:pPr>
            <a:r>
              <a:rPr lang="en-US" sz="1600" dirty="0">
                <a:latin typeface="Arial" pitchFamily="34" charset="0"/>
                <a:sym typeface="Wingdings" pitchFamily="2" charset="2"/>
              </a:rPr>
              <a:t>This is the ONLY valid scenario but it </a:t>
            </a:r>
            <a:r>
              <a:rPr lang="en-US" sz="1600" dirty="0" smtClean="0">
                <a:latin typeface="Arial" pitchFamily="34" charset="0"/>
                <a:sym typeface="Wingdings" pitchFamily="2" charset="2"/>
              </a:rPr>
              <a:t>seldom occurs</a:t>
            </a:r>
            <a:endParaRPr lang="en-US" sz="1600" dirty="0">
              <a:latin typeface="Arial" pitchFamily="34" charset="0"/>
              <a:sym typeface="Wingdings" pitchFamily="2" charset="2"/>
            </a:endParaRPr>
          </a:p>
        </p:txBody>
      </p:sp>
      <p:sp>
        <p:nvSpPr>
          <p:cNvPr id="29" name="TextBox 28"/>
          <p:cNvSpPr txBox="1">
            <a:spLocks noChangeArrowheads="1"/>
          </p:cNvSpPr>
          <p:nvPr/>
        </p:nvSpPr>
        <p:spPr bwMode="auto">
          <a:xfrm>
            <a:off x="76739" y="1679452"/>
            <a:ext cx="571939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a:solidFill>
                  <a:srgbClr val="FF0000"/>
                </a:solidFill>
                <a:latin typeface="Verdana" pitchFamily="34" charset="0"/>
              </a:rPr>
              <a:t>Relative </a:t>
            </a:r>
            <a:r>
              <a:rPr lang="en-US" sz="1800" b="1" u="sng" dirty="0" smtClean="0">
                <a:solidFill>
                  <a:srgbClr val="FF0000"/>
                </a:solidFill>
                <a:latin typeface="Verdana" pitchFamily="34" charset="0"/>
              </a:rPr>
              <a:t>strategic</a:t>
            </a:r>
            <a:r>
              <a:rPr lang="en-US" sz="1800" dirty="0" smtClean="0">
                <a:solidFill>
                  <a:srgbClr val="FF0000"/>
                </a:solidFill>
                <a:latin typeface="Verdana" pitchFamily="34" charset="0"/>
              </a:rPr>
              <a:t> value measured in terms of business competitiveness, growth and profitability</a:t>
            </a:r>
            <a:endParaRPr lang="en-US" sz="1800" dirty="0">
              <a:solidFill>
                <a:srgbClr val="FF0000"/>
              </a:solidFill>
              <a:latin typeface="Verdana" pitchFamily="34" charset="0"/>
            </a:endParaRPr>
          </a:p>
        </p:txBody>
      </p:sp>
      <p:sp>
        <p:nvSpPr>
          <p:cNvPr id="30" name="Freeform 29"/>
          <p:cNvSpPr/>
          <p:nvPr/>
        </p:nvSpPr>
        <p:spPr>
          <a:xfrm rot="5400000" flipV="1">
            <a:off x="829603" y="775224"/>
            <a:ext cx="5816588" cy="4643435"/>
          </a:xfrm>
          <a:custGeom>
            <a:avLst/>
            <a:gdLst>
              <a:gd name="connsiteX0" fmla="*/ 0 w 5584874"/>
              <a:gd name="connsiteY0" fmla="*/ 3840480 h 3840480"/>
              <a:gd name="connsiteX1" fmla="*/ 2208628 w 5584874"/>
              <a:gd name="connsiteY1" fmla="*/ 3756074 h 3840480"/>
              <a:gd name="connsiteX2" fmla="*/ 4149969 w 5584874"/>
              <a:gd name="connsiteY2" fmla="*/ 3615397 h 3840480"/>
              <a:gd name="connsiteX3" fmla="*/ 4965895 w 5584874"/>
              <a:gd name="connsiteY3" fmla="*/ 3249637 h 3840480"/>
              <a:gd name="connsiteX4" fmla="*/ 5261317 w 5584874"/>
              <a:gd name="connsiteY4" fmla="*/ 2588456 h 3840480"/>
              <a:gd name="connsiteX5" fmla="*/ 5416062 w 5584874"/>
              <a:gd name="connsiteY5" fmla="*/ 1786597 h 3840480"/>
              <a:gd name="connsiteX6" fmla="*/ 5500468 w 5584874"/>
              <a:gd name="connsiteY6" fmla="*/ 970671 h 3840480"/>
              <a:gd name="connsiteX7" fmla="*/ 5542671 w 5584874"/>
              <a:gd name="connsiteY7" fmla="*/ 478302 h 3840480"/>
              <a:gd name="connsiteX8" fmla="*/ 5584874 w 5584874"/>
              <a:gd name="connsiteY8" fmla="*/ 0 h 384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4874" h="3840480">
                <a:moveTo>
                  <a:pt x="0" y="3840480"/>
                </a:moveTo>
                <a:lnTo>
                  <a:pt x="2208628" y="3756074"/>
                </a:lnTo>
                <a:cubicBezTo>
                  <a:pt x="2900289" y="3718560"/>
                  <a:pt x="3690425" y="3699803"/>
                  <a:pt x="4149969" y="3615397"/>
                </a:cubicBezTo>
                <a:cubicBezTo>
                  <a:pt x="4609513" y="3530991"/>
                  <a:pt x="4780670" y="3420794"/>
                  <a:pt x="4965895" y="3249637"/>
                </a:cubicBezTo>
                <a:cubicBezTo>
                  <a:pt x="5151120" y="3078480"/>
                  <a:pt x="5186289" y="2832296"/>
                  <a:pt x="5261317" y="2588456"/>
                </a:cubicBezTo>
                <a:cubicBezTo>
                  <a:pt x="5336345" y="2344616"/>
                  <a:pt x="5376204" y="2056228"/>
                  <a:pt x="5416062" y="1786597"/>
                </a:cubicBezTo>
                <a:cubicBezTo>
                  <a:pt x="5455921" y="1516966"/>
                  <a:pt x="5479367" y="1188720"/>
                  <a:pt x="5500468" y="970671"/>
                </a:cubicBezTo>
                <a:cubicBezTo>
                  <a:pt x="5521569" y="752622"/>
                  <a:pt x="5528603" y="640081"/>
                  <a:pt x="5542671" y="478302"/>
                </a:cubicBezTo>
                <a:cubicBezTo>
                  <a:pt x="5556739" y="316523"/>
                  <a:pt x="5570806" y="158261"/>
                  <a:pt x="5584874" y="0"/>
                </a:cubicBezTo>
              </a:path>
            </a:pathLst>
          </a:custGeom>
          <a:ln w="508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6739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childTnLst>
                          </p:cTn>
                        </p:par>
                        <p:par>
                          <p:cTn id="8" fill="hold">
                            <p:stCondLst>
                              <p:cond delay="1000"/>
                            </p:stCondLst>
                            <p:childTnLst>
                              <p:par>
                                <p:cTn id="9" presetID="2" presetClass="entr" presetSubtype="3" fill="hold" grpId="0" nodeType="afterEffect">
                                  <p:stCondLst>
                                    <p:cond delay="0"/>
                                  </p:stCondLst>
                                  <p:childTnLst>
                                    <p:set>
                                      <p:cBhvr>
                                        <p:cTn id="10" dur="1" fill="hold">
                                          <p:stCondLst>
                                            <p:cond delay="0"/>
                                          </p:stCondLst>
                                        </p:cTn>
                                        <p:tgtEl>
                                          <p:spTgt spid="39954"/>
                                        </p:tgtEl>
                                        <p:attrNameLst>
                                          <p:attrName>style.visibility</p:attrName>
                                        </p:attrNameLst>
                                      </p:cBhvr>
                                      <p:to>
                                        <p:strVal val="visible"/>
                                      </p:to>
                                    </p:set>
                                    <p:anim calcmode="lin" valueType="num">
                                      <p:cBhvr additive="base">
                                        <p:cTn id="11" dur="1000" fill="hold"/>
                                        <p:tgtEl>
                                          <p:spTgt spid="39954"/>
                                        </p:tgtEl>
                                        <p:attrNameLst>
                                          <p:attrName>ppt_x</p:attrName>
                                        </p:attrNameLst>
                                      </p:cBhvr>
                                      <p:tavLst>
                                        <p:tav tm="0">
                                          <p:val>
                                            <p:strVal val="1+#ppt_w/2"/>
                                          </p:val>
                                        </p:tav>
                                        <p:tav tm="100000">
                                          <p:val>
                                            <p:strVal val="#ppt_x"/>
                                          </p:val>
                                        </p:tav>
                                      </p:tavLst>
                                    </p:anim>
                                    <p:anim calcmode="lin" valueType="num">
                                      <p:cBhvr additive="base">
                                        <p:cTn id="12" dur="1000" fill="hold"/>
                                        <p:tgtEl>
                                          <p:spTgt spid="39954"/>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childTnLst>
                          </p:cTn>
                        </p:par>
                        <p:par>
                          <p:cTn id="17" fill="hold">
                            <p:stCondLst>
                              <p:cond delay="3000"/>
                            </p:stCondLst>
                            <p:childTnLst>
                              <p:par>
                                <p:cTn id="18" presetID="2" presetClass="entr" presetSubtype="3" fill="hold" grpId="0" nodeType="afterEffect">
                                  <p:stCondLst>
                                    <p:cond delay="0"/>
                                  </p:stCondLst>
                                  <p:childTnLst>
                                    <p:set>
                                      <p:cBhvr>
                                        <p:cTn id="19" dur="1" fill="hold">
                                          <p:stCondLst>
                                            <p:cond delay="0"/>
                                          </p:stCondLst>
                                        </p:cTn>
                                        <p:tgtEl>
                                          <p:spTgt spid="39962"/>
                                        </p:tgtEl>
                                        <p:attrNameLst>
                                          <p:attrName>style.visibility</p:attrName>
                                        </p:attrNameLst>
                                      </p:cBhvr>
                                      <p:to>
                                        <p:strVal val="visible"/>
                                      </p:to>
                                    </p:set>
                                    <p:anim calcmode="lin" valueType="num">
                                      <p:cBhvr additive="base">
                                        <p:cTn id="20" dur="1000" fill="hold"/>
                                        <p:tgtEl>
                                          <p:spTgt spid="39962"/>
                                        </p:tgtEl>
                                        <p:attrNameLst>
                                          <p:attrName>ppt_x</p:attrName>
                                        </p:attrNameLst>
                                      </p:cBhvr>
                                      <p:tavLst>
                                        <p:tav tm="0">
                                          <p:val>
                                            <p:strVal val="1+#ppt_w/2"/>
                                          </p:val>
                                        </p:tav>
                                        <p:tav tm="100000">
                                          <p:val>
                                            <p:strVal val="#ppt_x"/>
                                          </p:val>
                                        </p:tav>
                                      </p:tavLst>
                                    </p:anim>
                                    <p:anim calcmode="lin" valueType="num">
                                      <p:cBhvr additive="base">
                                        <p:cTn id="21" dur="1000" fill="hold"/>
                                        <p:tgtEl>
                                          <p:spTgt spid="39962"/>
                                        </p:tgtEl>
                                        <p:attrNameLst>
                                          <p:attrName>ppt_y</p:attrName>
                                        </p:attrNameLst>
                                      </p:cBhvr>
                                      <p:tavLst>
                                        <p:tav tm="0">
                                          <p:val>
                                            <p:strVal val="0-#ppt_h/2"/>
                                          </p:val>
                                        </p:tav>
                                        <p:tav tm="100000">
                                          <p:val>
                                            <p:strVal val="#ppt_y"/>
                                          </p:val>
                                        </p:tav>
                                      </p:tavLst>
                                    </p:anim>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par>
                          <p:cTn id="26" fill="hold">
                            <p:stCondLst>
                              <p:cond delay="5000"/>
                            </p:stCondLst>
                            <p:childTnLst>
                              <p:par>
                                <p:cTn id="27" presetID="2" presetClass="entr" presetSubtype="3" fill="hold" grpId="0" nodeType="afterEffect">
                                  <p:stCondLst>
                                    <p:cond delay="0"/>
                                  </p:stCondLst>
                                  <p:childTnLst>
                                    <p:set>
                                      <p:cBhvr>
                                        <p:cTn id="28" dur="1" fill="hold">
                                          <p:stCondLst>
                                            <p:cond delay="0"/>
                                          </p:stCondLst>
                                        </p:cTn>
                                        <p:tgtEl>
                                          <p:spTgt spid="39952"/>
                                        </p:tgtEl>
                                        <p:attrNameLst>
                                          <p:attrName>style.visibility</p:attrName>
                                        </p:attrNameLst>
                                      </p:cBhvr>
                                      <p:to>
                                        <p:strVal val="visible"/>
                                      </p:to>
                                    </p:set>
                                    <p:anim calcmode="lin" valueType="num">
                                      <p:cBhvr additive="base">
                                        <p:cTn id="29" dur="1000" fill="hold"/>
                                        <p:tgtEl>
                                          <p:spTgt spid="39952"/>
                                        </p:tgtEl>
                                        <p:attrNameLst>
                                          <p:attrName>ppt_x</p:attrName>
                                        </p:attrNameLst>
                                      </p:cBhvr>
                                      <p:tavLst>
                                        <p:tav tm="0">
                                          <p:val>
                                            <p:strVal val="1+#ppt_w/2"/>
                                          </p:val>
                                        </p:tav>
                                        <p:tav tm="100000">
                                          <p:val>
                                            <p:strVal val="#ppt_x"/>
                                          </p:val>
                                        </p:tav>
                                      </p:tavLst>
                                    </p:anim>
                                    <p:anim calcmode="lin" valueType="num">
                                      <p:cBhvr additive="base">
                                        <p:cTn id="30" dur="1000" fill="hold"/>
                                        <p:tgtEl>
                                          <p:spTgt spid="39952"/>
                                        </p:tgtEl>
                                        <p:attrNameLst>
                                          <p:attrName>ppt_y</p:attrName>
                                        </p:attrNameLst>
                                      </p:cBhvr>
                                      <p:tavLst>
                                        <p:tav tm="0">
                                          <p:val>
                                            <p:strVal val="0-#ppt_h/2"/>
                                          </p:val>
                                        </p:tav>
                                        <p:tav tm="100000">
                                          <p:val>
                                            <p:strVal val="#ppt_y"/>
                                          </p:val>
                                        </p:tav>
                                      </p:tavLst>
                                    </p:anim>
                                  </p:childTnLst>
                                </p:cTn>
                              </p:par>
                            </p:childTnLst>
                          </p:cTn>
                        </p:par>
                        <p:par>
                          <p:cTn id="31" fill="hold">
                            <p:stCondLst>
                              <p:cond delay="6000"/>
                            </p:stCondLst>
                            <p:childTnLst>
                              <p:par>
                                <p:cTn id="32" presetID="10"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childTnLst>
                                </p:cTn>
                              </p:par>
                            </p:childTnLst>
                          </p:cTn>
                        </p:par>
                        <p:par>
                          <p:cTn id="38" fill="hold">
                            <p:stCondLst>
                              <p:cond delay="7000"/>
                            </p:stCondLst>
                            <p:childTnLst>
                              <p:par>
                                <p:cTn id="39" presetID="2" presetClass="entr" presetSubtype="4"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1000" fill="hold"/>
                                        <p:tgtEl>
                                          <p:spTgt spid="28"/>
                                        </p:tgtEl>
                                        <p:attrNameLst>
                                          <p:attrName>ppt_x</p:attrName>
                                        </p:attrNameLst>
                                      </p:cBhvr>
                                      <p:tavLst>
                                        <p:tav tm="0">
                                          <p:val>
                                            <p:strVal val="#ppt_x"/>
                                          </p:val>
                                        </p:tav>
                                        <p:tav tm="100000">
                                          <p:val>
                                            <p:strVal val="#ppt_x"/>
                                          </p:val>
                                        </p:tav>
                                      </p:tavLst>
                                    </p:anim>
                                    <p:anim calcmode="lin" valueType="num">
                                      <p:cBhvr additive="base">
                                        <p:cTn id="42" dur="1000" fill="hold"/>
                                        <p:tgtEl>
                                          <p:spTgt spid="28"/>
                                        </p:tgtEl>
                                        <p:attrNameLst>
                                          <p:attrName>ppt_y</p:attrName>
                                        </p:attrNameLst>
                                      </p:cBhvr>
                                      <p:tavLst>
                                        <p:tav tm="0">
                                          <p:val>
                                            <p:strVal val="1+#ppt_h/2"/>
                                          </p:val>
                                        </p:tav>
                                        <p:tav tm="100000">
                                          <p:val>
                                            <p:strVal val="#ppt_y"/>
                                          </p:val>
                                        </p:tav>
                                      </p:tavLst>
                                    </p:anim>
                                  </p:childTnLst>
                                </p:cTn>
                              </p:par>
                            </p:childTnLst>
                          </p:cTn>
                        </p:par>
                        <p:par>
                          <p:cTn id="43" fill="hold">
                            <p:stCondLst>
                              <p:cond delay="8000"/>
                            </p:stCondLst>
                            <p:childTnLst>
                              <p:par>
                                <p:cTn id="44" presetID="10" presetClass="entr" presetSubtype="0" fill="hold" grpId="0" nodeType="afterEffect">
                                  <p:stCondLst>
                                    <p:cond delay="0"/>
                                  </p:stCondLst>
                                  <p:childTnLst>
                                    <p:set>
                                      <p:cBhvr>
                                        <p:cTn id="45" dur="1" fill="hold">
                                          <p:stCondLst>
                                            <p:cond delay="0"/>
                                          </p:stCondLst>
                                        </p:cTn>
                                        <p:tgtEl>
                                          <p:spTgt spid="39958"/>
                                        </p:tgtEl>
                                        <p:attrNameLst>
                                          <p:attrName>style.visibility</p:attrName>
                                        </p:attrNameLst>
                                      </p:cBhvr>
                                      <p:to>
                                        <p:strVal val="visible"/>
                                      </p:to>
                                    </p:set>
                                    <p:animEffect transition="in" filter="fade">
                                      <p:cBhvr>
                                        <p:cTn id="46" dur="1000"/>
                                        <p:tgtEl>
                                          <p:spTgt spid="3995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9961"/>
                                        </p:tgtEl>
                                        <p:attrNameLst>
                                          <p:attrName>style.visibility</p:attrName>
                                        </p:attrNameLst>
                                      </p:cBhvr>
                                      <p:to>
                                        <p:strVal val="visible"/>
                                      </p:to>
                                    </p:set>
                                    <p:animEffect transition="in" filter="fade">
                                      <p:cBhvr>
                                        <p:cTn id="49" dur="1000"/>
                                        <p:tgtEl>
                                          <p:spTgt spid="3996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9951"/>
                                        </p:tgtEl>
                                        <p:attrNameLst>
                                          <p:attrName>style.visibility</p:attrName>
                                        </p:attrNameLst>
                                      </p:cBhvr>
                                      <p:to>
                                        <p:strVal val="visible"/>
                                      </p:to>
                                    </p:set>
                                    <p:animEffect transition="in" filter="fade">
                                      <p:cBhvr>
                                        <p:cTn id="52" dur="1000"/>
                                        <p:tgtEl>
                                          <p:spTgt spid="39951"/>
                                        </p:tgtEl>
                                      </p:cBhvr>
                                    </p:animEffect>
                                  </p:childTnLst>
                                </p:cTn>
                              </p:par>
                            </p:childTnLst>
                          </p:cTn>
                        </p:par>
                        <p:par>
                          <p:cTn id="53" fill="hold">
                            <p:stCondLst>
                              <p:cond delay="9000"/>
                            </p:stCondLst>
                            <p:childTnLst>
                              <p:par>
                                <p:cTn id="54" presetID="2" presetClass="entr" presetSubtype="4" fill="hold" grpId="0" nodeType="afterEffect">
                                  <p:stCondLst>
                                    <p:cond delay="0"/>
                                  </p:stCondLst>
                                  <p:childTnLst>
                                    <p:set>
                                      <p:cBhvr>
                                        <p:cTn id="55" dur="1" fill="hold">
                                          <p:stCondLst>
                                            <p:cond delay="0"/>
                                          </p:stCondLst>
                                        </p:cTn>
                                        <p:tgtEl>
                                          <p:spTgt spid="39957"/>
                                        </p:tgtEl>
                                        <p:attrNameLst>
                                          <p:attrName>style.visibility</p:attrName>
                                        </p:attrNameLst>
                                      </p:cBhvr>
                                      <p:to>
                                        <p:strVal val="visible"/>
                                      </p:to>
                                    </p:set>
                                    <p:anim calcmode="lin" valueType="num">
                                      <p:cBhvr additive="base">
                                        <p:cTn id="56" dur="1000" fill="hold"/>
                                        <p:tgtEl>
                                          <p:spTgt spid="39957"/>
                                        </p:tgtEl>
                                        <p:attrNameLst>
                                          <p:attrName>ppt_x</p:attrName>
                                        </p:attrNameLst>
                                      </p:cBhvr>
                                      <p:tavLst>
                                        <p:tav tm="0">
                                          <p:val>
                                            <p:strVal val="#ppt_x"/>
                                          </p:val>
                                        </p:tav>
                                        <p:tav tm="100000">
                                          <p:val>
                                            <p:strVal val="#ppt_x"/>
                                          </p:val>
                                        </p:tav>
                                      </p:tavLst>
                                    </p:anim>
                                    <p:anim calcmode="lin" valueType="num">
                                      <p:cBhvr additive="base">
                                        <p:cTn id="57" dur="1000" fill="hold"/>
                                        <p:tgtEl>
                                          <p:spTgt spid="39957"/>
                                        </p:tgtEl>
                                        <p:attrNameLst>
                                          <p:attrName>ppt_y</p:attrName>
                                        </p:attrNameLst>
                                      </p:cBhvr>
                                      <p:tavLst>
                                        <p:tav tm="0">
                                          <p:val>
                                            <p:strVal val="1+#ppt_h/2"/>
                                          </p:val>
                                        </p:tav>
                                        <p:tav tm="100000">
                                          <p:val>
                                            <p:strVal val="#ppt_y"/>
                                          </p:val>
                                        </p:tav>
                                      </p:tavLst>
                                    </p:anim>
                                  </p:childTnLst>
                                </p:cTn>
                              </p:par>
                            </p:childTnLst>
                          </p:cTn>
                        </p:par>
                        <p:par>
                          <p:cTn id="58" fill="hold">
                            <p:stCondLst>
                              <p:cond delay="10000"/>
                            </p:stCondLst>
                            <p:childTnLst>
                              <p:par>
                                <p:cTn id="59" presetID="2" presetClass="entr" presetSubtype="4" fill="hold" grpId="0" nodeType="afterEffect">
                                  <p:stCondLst>
                                    <p:cond delay="0"/>
                                  </p:stCondLst>
                                  <p:childTnLst>
                                    <p:set>
                                      <p:cBhvr>
                                        <p:cTn id="60" dur="1" fill="hold">
                                          <p:stCondLst>
                                            <p:cond delay="0"/>
                                          </p:stCondLst>
                                        </p:cTn>
                                        <p:tgtEl>
                                          <p:spTgt spid="39960"/>
                                        </p:tgtEl>
                                        <p:attrNameLst>
                                          <p:attrName>style.visibility</p:attrName>
                                        </p:attrNameLst>
                                      </p:cBhvr>
                                      <p:to>
                                        <p:strVal val="visible"/>
                                      </p:to>
                                    </p:set>
                                    <p:anim calcmode="lin" valueType="num">
                                      <p:cBhvr additive="base">
                                        <p:cTn id="61" dur="1000" fill="hold"/>
                                        <p:tgtEl>
                                          <p:spTgt spid="39960"/>
                                        </p:tgtEl>
                                        <p:attrNameLst>
                                          <p:attrName>ppt_x</p:attrName>
                                        </p:attrNameLst>
                                      </p:cBhvr>
                                      <p:tavLst>
                                        <p:tav tm="0">
                                          <p:val>
                                            <p:strVal val="#ppt_x"/>
                                          </p:val>
                                        </p:tav>
                                        <p:tav tm="100000">
                                          <p:val>
                                            <p:strVal val="#ppt_x"/>
                                          </p:val>
                                        </p:tav>
                                      </p:tavLst>
                                    </p:anim>
                                    <p:anim calcmode="lin" valueType="num">
                                      <p:cBhvr additive="base">
                                        <p:cTn id="62" dur="1000" fill="hold"/>
                                        <p:tgtEl>
                                          <p:spTgt spid="39960"/>
                                        </p:tgtEl>
                                        <p:attrNameLst>
                                          <p:attrName>ppt_y</p:attrName>
                                        </p:attrNameLst>
                                      </p:cBhvr>
                                      <p:tavLst>
                                        <p:tav tm="0">
                                          <p:val>
                                            <p:strVal val="1+#ppt_h/2"/>
                                          </p:val>
                                        </p:tav>
                                        <p:tav tm="100000">
                                          <p:val>
                                            <p:strVal val="#ppt_y"/>
                                          </p:val>
                                        </p:tav>
                                      </p:tavLst>
                                    </p:anim>
                                  </p:childTnLst>
                                </p:cTn>
                              </p:par>
                            </p:childTnLst>
                          </p:cTn>
                        </p:par>
                        <p:par>
                          <p:cTn id="63" fill="hold">
                            <p:stCondLst>
                              <p:cond delay="11000"/>
                            </p:stCondLst>
                            <p:childTnLst>
                              <p:par>
                                <p:cTn id="64" presetID="2" presetClass="entr" presetSubtype="4" fill="hold" grpId="0" nodeType="afterEffect">
                                  <p:stCondLst>
                                    <p:cond delay="0"/>
                                  </p:stCondLst>
                                  <p:childTnLst>
                                    <p:set>
                                      <p:cBhvr>
                                        <p:cTn id="65" dur="1" fill="hold">
                                          <p:stCondLst>
                                            <p:cond delay="0"/>
                                          </p:stCondLst>
                                        </p:cTn>
                                        <p:tgtEl>
                                          <p:spTgt spid="39950"/>
                                        </p:tgtEl>
                                        <p:attrNameLst>
                                          <p:attrName>style.visibility</p:attrName>
                                        </p:attrNameLst>
                                      </p:cBhvr>
                                      <p:to>
                                        <p:strVal val="visible"/>
                                      </p:to>
                                    </p:set>
                                    <p:anim calcmode="lin" valueType="num">
                                      <p:cBhvr additive="base">
                                        <p:cTn id="66" dur="1000" fill="hold"/>
                                        <p:tgtEl>
                                          <p:spTgt spid="39950"/>
                                        </p:tgtEl>
                                        <p:attrNameLst>
                                          <p:attrName>ppt_x</p:attrName>
                                        </p:attrNameLst>
                                      </p:cBhvr>
                                      <p:tavLst>
                                        <p:tav tm="0">
                                          <p:val>
                                            <p:strVal val="#ppt_x"/>
                                          </p:val>
                                        </p:tav>
                                        <p:tav tm="100000">
                                          <p:val>
                                            <p:strVal val="#ppt_x"/>
                                          </p:val>
                                        </p:tav>
                                      </p:tavLst>
                                    </p:anim>
                                    <p:anim calcmode="lin" valueType="num">
                                      <p:cBhvr additive="base">
                                        <p:cTn id="67" dur="1000" fill="hold"/>
                                        <p:tgtEl>
                                          <p:spTgt spid="39950"/>
                                        </p:tgtEl>
                                        <p:attrNameLst>
                                          <p:attrName>ppt_y</p:attrName>
                                        </p:attrNameLst>
                                      </p:cBhvr>
                                      <p:tavLst>
                                        <p:tav tm="0">
                                          <p:val>
                                            <p:strVal val="1+#ppt_h/2"/>
                                          </p:val>
                                        </p:tav>
                                        <p:tav tm="100000">
                                          <p:val>
                                            <p:strVal val="#ppt_y"/>
                                          </p:val>
                                        </p:tav>
                                      </p:tavLst>
                                    </p:anim>
                                  </p:childTnLst>
                                </p:cTn>
                              </p:par>
                            </p:childTnLst>
                          </p:cTn>
                        </p:par>
                        <p:par>
                          <p:cTn id="68" fill="hold">
                            <p:stCondLst>
                              <p:cond delay="12000"/>
                            </p:stCondLst>
                            <p:childTnLst>
                              <p:par>
                                <p:cTn id="69" presetID="16" presetClass="entr" presetSubtype="26" fill="hold" grpId="0"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barn(inHorizontal)">
                                      <p:cBhvr>
                                        <p:cTn id="71" dur="1000"/>
                                        <p:tgtEl>
                                          <p:spTgt spid="30"/>
                                        </p:tgtEl>
                                      </p:cBhvr>
                                    </p:animEffect>
                                  </p:childTnLst>
                                </p:cTn>
                              </p:par>
                            </p:childTnLst>
                          </p:cTn>
                        </p:par>
                        <p:par>
                          <p:cTn id="72" fill="hold">
                            <p:stCondLst>
                              <p:cond delay="13000"/>
                            </p:stCondLst>
                            <p:childTnLst>
                              <p:par>
                                <p:cTn id="73" presetID="2" presetClass="entr" presetSubtype="9" fill="hold" grpId="0" nodeType="after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1000" fill="hold"/>
                                        <p:tgtEl>
                                          <p:spTgt spid="23"/>
                                        </p:tgtEl>
                                        <p:attrNameLst>
                                          <p:attrName>ppt_x</p:attrName>
                                        </p:attrNameLst>
                                      </p:cBhvr>
                                      <p:tavLst>
                                        <p:tav tm="0">
                                          <p:val>
                                            <p:strVal val="0-#ppt_w/2"/>
                                          </p:val>
                                        </p:tav>
                                        <p:tav tm="100000">
                                          <p:val>
                                            <p:strVal val="#ppt_x"/>
                                          </p:val>
                                        </p:tav>
                                      </p:tavLst>
                                    </p:anim>
                                    <p:anim calcmode="lin" valueType="num">
                                      <p:cBhvr additive="base">
                                        <p:cTn id="76" dur="1000" fill="hold"/>
                                        <p:tgtEl>
                                          <p:spTgt spid="23"/>
                                        </p:tgtEl>
                                        <p:attrNameLst>
                                          <p:attrName>ppt_y</p:attrName>
                                        </p:attrNameLst>
                                      </p:cBhvr>
                                      <p:tavLst>
                                        <p:tav tm="0">
                                          <p:val>
                                            <p:strVal val="0-#ppt_h/2"/>
                                          </p:val>
                                        </p:tav>
                                        <p:tav tm="100000">
                                          <p:val>
                                            <p:strVal val="#ppt_y"/>
                                          </p:val>
                                        </p:tav>
                                      </p:tavLst>
                                    </p:anim>
                                  </p:childTnLst>
                                </p:cTn>
                              </p:par>
                            </p:childTnLst>
                          </p:cTn>
                        </p:par>
                        <p:par>
                          <p:cTn id="77" fill="hold">
                            <p:stCondLst>
                              <p:cond delay="14000"/>
                            </p:stCondLst>
                            <p:childTnLst>
                              <p:par>
                                <p:cTn id="78" presetID="2" presetClass="entr" presetSubtype="9" fill="hold" grpId="0" nodeType="afterEffect">
                                  <p:stCondLst>
                                    <p:cond delay="0"/>
                                  </p:stCondLst>
                                  <p:childTnLst>
                                    <p:set>
                                      <p:cBhvr>
                                        <p:cTn id="79" dur="1" fill="hold">
                                          <p:stCondLst>
                                            <p:cond delay="0"/>
                                          </p:stCondLst>
                                        </p:cTn>
                                        <p:tgtEl>
                                          <p:spTgt spid="24"/>
                                        </p:tgtEl>
                                        <p:attrNameLst>
                                          <p:attrName>style.visibility</p:attrName>
                                        </p:attrNameLst>
                                      </p:cBhvr>
                                      <p:to>
                                        <p:strVal val="visible"/>
                                      </p:to>
                                    </p:set>
                                    <p:anim calcmode="lin" valueType="num">
                                      <p:cBhvr additive="base">
                                        <p:cTn id="80" dur="1000" fill="hold"/>
                                        <p:tgtEl>
                                          <p:spTgt spid="24"/>
                                        </p:tgtEl>
                                        <p:attrNameLst>
                                          <p:attrName>ppt_x</p:attrName>
                                        </p:attrNameLst>
                                      </p:cBhvr>
                                      <p:tavLst>
                                        <p:tav tm="0">
                                          <p:val>
                                            <p:strVal val="0-#ppt_w/2"/>
                                          </p:val>
                                        </p:tav>
                                        <p:tav tm="100000">
                                          <p:val>
                                            <p:strVal val="#ppt_x"/>
                                          </p:val>
                                        </p:tav>
                                      </p:tavLst>
                                    </p:anim>
                                    <p:anim calcmode="lin" valueType="num">
                                      <p:cBhvr additive="base">
                                        <p:cTn id="81" dur="1000" fill="hold"/>
                                        <p:tgtEl>
                                          <p:spTgt spid="24"/>
                                        </p:tgtEl>
                                        <p:attrNameLst>
                                          <p:attrName>ppt_y</p:attrName>
                                        </p:attrNameLst>
                                      </p:cBhvr>
                                      <p:tavLst>
                                        <p:tav tm="0">
                                          <p:val>
                                            <p:strVal val="0-#ppt_h/2"/>
                                          </p:val>
                                        </p:tav>
                                        <p:tav tm="100000">
                                          <p:val>
                                            <p:strVal val="#ppt_y"/>
                                          </p:val>
                                        </p:tav>
                                      </p:tavLst>
                                    </p:anim>
                                  </p:childTnLst>
                                </p:cTn>
                              </p:par>
                            </p:childTnLst>
                          </p:cTn>
                        </p:par>
                        <p:par>
                          <p:cTn id="82" fill="hold">
                            <p:stCondLst>
                              <p:cond delay="15000"/>
                            </p:stCondLst>
                            <p:childTnLst>
                              <p:par>
                                <p:cTn id="83" presetID="2" presetClass="entr" presetSubtype="9" fill="hold" grpId="0" nodeType="after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1000" fill="hold"/>
                                        <p:tgtEl>
                                          <p:spTgt spid="25"/>
                                        </p:tgtEl>
                                        <p:attrNameLst>
                                          <p:attrName>ppt_x</p:attrName>
                                        </p:attrNameLst>
                                      </p:cBhvr>
                                      <p:tavLst>
                                        <p:tav tm="0">
                                          <p:val>
                                            <p:strVal val="0-#ppt_w/2"/>
                                          </p:val>
                                        </p:tav>
                                        <p:tav tm="100000">
                                          <p:val>
                                            <p:strVal val="#ppt_x"/>
                                          </p:val>
                                        </p:tav>
                                      </p:tavLst>
                                    </p:anim>
                                    <p:anim calcmode="lin" valueType="num">
                                      <p:cBhvr additive="base">
                                        <p:cTn id="86" dur="1000" fill="hold"/>
                                        <p:tgtEl>
                                          <p:spTgt spid="25"/>
                                        </p:tgtEl>
                                        <p:attrNameLst>
                                          <p:attrName>ppt_y</p:attrName>
                                        </p:attrNameLst>
                                      </p:cBhvr>
                                      <p:tavLst>
                                        <p:tav tm="0">
                                          <p:val>
                                            <p:strVal val="0-#ppt_h/2"/>
                                          </p:val>
                                        </p:tav>
                                        <p:tav tm="100000">
                                          <p:val>
                                            <p:strVal val="#ppt_y"/>
                                          </p:val>
                                        </p:tav>
                                      </p:tavLst>
                                    </p:anim>
                                  </p:childTnLst>
                                </p:cTn>
                              </p:par>
                            </p:childTnLst>
                          </p:cTn>
                        </p:par>
                        <p:par>
                          <p:cTn id="87" fill="hold">
                            <p:stCondLst>
                              <p:cond delay="16000"/>
                            </p:stCondLst>
                            <p:childTnLst>
                              <p:par>
                                <p:cTn id="88" presetID="6" presetClass="entr" presetSubtype="16" fill="hold" grpId="0" nodeType="after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circle(in)">
                                      <p:cBhvr>
                                        <p:cTn id="9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50" grpId="0"/>
      <p:bldP spid="39954" grpId="0"/>
      <p:bldP spid="39958" grpId="0"/>
      <p:bldP spid="39957" grpId="0"/>
      <p:bldP spid="23" grpId="0"/>
      <p:bldP spid="39960" grpId="0"/>
      <p:bldP spid="39961" grpId="0"/>
      <p:bldP spid="39962" grpId="0"/>
      <p:bldP spid="24" grpId="0"/>
      <p:bldP spid="25" grpId="0"/>
      <p:bldP spid="39951" grpId="0"/>
      <p:bldP spid="39952" grpId="0"/>
      <p:bldP spid="26" grpId="0" animBg="1"/>
      <p:bldP spid="29" grpId="0"/>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52"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55776" y="1124744"/>
            <a:ext cx="3960440" cy="646331"/>
          </a:xfrm>
          <a:prstGeom prst="rect">
            <a:avLst/>
          </a:prstGeom>
          <a:noFill/>
        </p:spPr>
        <p:txBody>
          <a:bodyPr wrap="square" rtlCol="0">
            <a:spAutoFit/>
          </a:bodyPr>
          <a:lstStyle/>
          <a:p>
            <a:pPr algn="ctr"/>
            <a:r>
              <a:rPr lang="en-US" dirty="0" smtClean="0">
                <a:solidFill>
                  <a:schemeClr val="bg1"/>
                </a:solidFill>
              </a:rPr>
              <a:t>Analysis of findings of numerous Pulse Measurements</a:t>
            </a:r>
            <a:endParaRPr lang="en-US" dirty="0">
              <a:solidFill>
                <a:schemeClr val="bg1"/>
              </a:solidFill>
            </a:endParaRPr>
          </a:p>
        </p:txBody>
      </p:sp>
      <p:pic>
        <p:nvPicPr>
          <p:cNvPr id="316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9403" y="1916832"/>
            <a:ext cx="2714660" cy="38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606513" y="6021288"/>
            <a:ext cx="3960440" cy="646331"/>
          </a:xfrm>
          <a:prstGeom prst="rect">
            <a:avLst/>
          </a:prstGeom>
          <a:noFill/>
        </p:spPr>
        <p:txBody>
          <a:bodyPr wrap="square" rtlCol="0">
            <a:spAutoFit/>
          </a:bodyPr>
          <a:lstStyle/>
          <a:p>
            <a:pPr algn="ctr"/>
            <a:r>
              <a:rPr lang="en-US" dirty="0" smtClean="0">
                <a:solidFill>
                  <a:schemeClr val="bg1"/>
                </a:solidFill>
              </a:rPr>
              <a:t>Email me for a copy</a:t>
            </a:r>
          </a:p>
          <a:p>
            <a:pPr algn="ctr"/>
            <a:r>
              <a:rPr lang="en-US" dirty="0" smtClean="0">
                <a:solidFill>
                  <a:schemeClr val="bg1"/>
                </a:solidFill>
              </a:rPr>
              <a:t>James@JamesARobertson.com</a:t>
            </a:r>
            <a:endParaRPr lang="en-US" dirty="0">
              <a:solidFill>
                <a:schemeClr val="bg1"/>
              </a:solidFill>
            </a:endParaRPr>
          </a:p>
        </p:txBody>
      </p:sp>
    </p:spTree>
    <p:extLst>
      <p:ext uri="{BB962C8B-B14F-4D97-AF65-F5344CB8AC3E}">
        <p14:creationId xmlns:p14="http://schemas.microsoft.com/office/powerpoint/2010/main" val="54970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par>
                          <p:cTn id="8" fill="hold">
                            <p:stCondLst>
                              <p:cond delay="5000"/>
                            </p:stCondLst>
                            <p:childTnLst>
                              <p:par>
                                <p:cTn id="9" presetID="2" presetClass="entr" presetSubtype="3" fill="hold" nodeType="afterEffect">
                                  <p:stCondLst>
                                    <p:cond delay="0"/>
                                  </p:stCondLst>
                                  <p:childTnLst>
                                    <p:set>
                                      <p:cBhvr>
                                        <p:cTn id="10" dur="1" fill="hold">
                                          <p:stCondLst>
                                            <p:cond delay="0"/>
                                          </p:stCondLst>
                                        </p:cTn>
                                        <p:tgtEl>
                                          <p:spTgt spid="316418"/>
                                        </p:tgtEl>
                                        <p:attrNameLst>
                                          <p:attrName>style.visibility</p:attrName>
                                        </p:attrNameLst>
                                      </p:cBhvr>
                                      <p:to>
                                        <p:strVal val="visible"/>
                                      </p:to>
                                    </p:set>
                                    <p:anim calcmode="lin" valueType="num">
                                      <p:cBhvr additive="base">
                                        <p:cTn id="11" dur="500" fill="hold"/>
                                        <p:tgtEl>
                                          <p:spTgt spid="316418"/>
                                        </p:tgtEl>
                                        <p:attrNameLst>
                                          <p:attrName>ppt_x</p:attrName>
                                        </p:attrNameLst>
                                      </p:cBhvr>
                                      <p:tavLst>
                                        <p:tav tm="0">
                                          <p:val>
                                            <p:strVal val="1+#ppt_w/2"/>
                                          </p:val>
                                        </p:tav>
                                        <p:tav tm="100000">
                                          <p:val>
                                            <p:strVal val="#ppt_x"/>
                                          </p:val>
                                        </p:tav>
                                      </p:tavLst>
                                    </p:anim>
                                    <p:anim calcmode="lin" valueType="num">
                                      <p:cBhvr additive="base">
                                        <p:cTn id="12" dur="500" fill="hold"/>
                                        <p:tgtEl>
                                          <p:spTgt spid="316418"/>
                                        </p:tgtEl>
                                        <p:attrNameLst>
                                          <p:attrName>ppt_y</p:attrName>
                                        </p:attrNameLst>
                                      </p:cBhvr>
                                      <p:tavLst>
                                        <p:tav tm="0">
                                          <p:val>
                                            <p:strVal val="0-#ppt_h/2"/>
                                          </p:val>
                                        </p:tav>
                                        <p:tav tm="100000">
                                          <p:val>
                                            <p:strVal val="#ppt_y"/>
                                          </p:val>
                                        </p:tav>
                                      </p:tavLst>
                                    </p:anim>
                                  </p:childTnLst>
                                </p:cTn>
                              </p:par>
                            </p:childTnLst>
                          </p:cTn>
                        </p:par>
                        <p:par>
                          <p:cTn id="13" fill="hold">
                            <p:stCondLst>
                              <p:cond delay="5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474845241"/>
              </p:ext>
            </p:extLst>
          </p:nvPr>
        </p:nvGraphicFramePr>
        <p:xfrm>
          <a:off x="0" y="1052736"/>
          <a:ext cx="9001125" cy="5715000"/>
        </p:xfrm>
        <a:graphic>
          <a:graphicData uri="http://schemas.openxmlformats.org/drawingml/2006/chart">
            <c:chart xmlns:c="http://schemas.openxmlformats.org/drawingml/2006/chart" xmlns:r="http://schemas.openxmlformats.org/officeDocument/2006/relationships" r:id="rId3"/>
          </a:graphicData>
        </a:graphic>
      </p:graphicFrame>
      <p:sp>
        <p:nvSpPr>
          <p:cNvPr id="41987" name="Title 1"/>
          <p:cNvSpPr txBox="1">
            <a:spLocks/>
          </p:cNvSpPr>
          <p:nvPr/>
        </p:nvSpPr>
        <p:spPr bwMode="auto">
          <a:xfrm>
            <a:off x="379413" y="332656"/>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Factors </a:t>
            </a:r>
            <a:r>
              <a:rPr lang="en-US" sz="2400" b="1" dirty="0">
                <a:solidFill>
                  <a:srgbClr val="002060"/>
                </a:solidFill>
                <a:latin typeface="Verdana" pitchFamily="34" charset="0"/>
              </a:rPr>
              <a:t>causing </a:t>
            </a:r>
            <a:r>
              <a:rPr lang="en-US" sz="2400" b="1" dirty="0" smtClean="0">
                <a:solidFill>
                  <a:srgbClr val="002060"/>
                </a:solidFill>
                <a:latin typeface="Verdana" pitchFamily="34" charset="0"/>
              </a:rPr>
              <a:t>strategy implementation failure</a:t>
            </a:r>
            <a:endParaRPr lang="en-US" sz="2400" b="1" dirty="0">
              <a:solidFill>
                <a:srgbClr val="002060"/>
              </a:solidFill>
              <a:latin typeface="Verdana" pitchFamily="34" charset="0"/>
            </a:endParaRPr>
          </a:p>
          <a:p>
            <a:endParaRPr lang="en-US" sz="2400" b="1" dirty="0">
              <a:solidFill>
                <a:srgbClr val="002060"/>
              </a:solidFill>
              <a:latin typeface="Verdana" pitchFamily="34"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031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noFill/>
          <a:ln w="9525">
            <a:noFill/>
            <a:miter lim="800000"/>
            <a:headEnd/>
            <a:tailEnd/>
          </a:ln>
        </p:spPr>
        <p:txBody>
          <a:bodyPr vert="horz" lIns="91440" tIns="45720" rIns="91440" bIns="45720" rtlCol="0" anchor="t" anchorCtr="0">
            <a:normAutofit/>
          </a:bodyPr>
          <a:lstStyle/>
          <a:p>
            <a:pPr algn="l"/>
            <a:r>
              <a:rPr lang="en-US" sz="2400" b="1" dirty="0">
                <a:solidFill>
                  <a:schemeClr val="tx2"/>
                </a:solidFill>
                <a:latin typeface="Verdana" pitchFamily="34" charset="0"/>
              </a:rPr>
              <a:t>Top down </a:t>
            </a:r>
            <a:r>
              <a:rPr lang="en-US" sz="2400" b="1" dirty="0" smtClean="0">
                <a:solidFill>
                  <a:schemeClr val="tx2"/>
                </a:solidFill>
                <a:latin typeface="Verdana" pitchFamily="34" charset="0"/>
              </a:rPr>
              <a:t>(CEO led)</a:t>
            </a:r>
            <a:br>
              <a:rPr lang="en-US" sz="2400" b="1" dirty="0" smtClean="0">
                <a:solidFill>
                  <a:schemeClr val="tx2"/>
                </a:solidFill>
                <a:latin typeface="Verdana" pitchFamily="34" charset="0"/>
              </a:rPr>
            </a:br>
            <a:r>
              <a:rPr lang="en-US" sz="2400" b="1" dirty="0" smtClean="0">
                <a:solidFill>
                  <a:schemeClr val="tx2"/>
                </a:solidFill>
                <a:latin typeface="Verdana" pitchFamily="34" charset="0"/>
              </a:rPr>
              <a:t>versus </a:t>
            </a:r>
            <a:r>
              <a:rPr lang="en-US" sz="2400" b="1" dirty="0">
                <a:solidFill>
                  <a:schemeClr val="tx2"/>
                </a:solidFill>
                <a:latin typeface="Verdana" pitchFamily="34" charset="0"/>
              </a:rPr>
              <a:t>bottom up design</a:t>
            </a:r>
          </a:p>
        </p:txBody>
      </p:sp>
      <p:sp>
        <p:nvSpPr>
          <p:cNvPr id="4" name="Slide Number Placeholder 3"/>
          <p:cNvSpPr>
            <a:spLocks noGrp="1"/>
          </p:cNvSpPr>
          <p:nvPr>
            <p:ph type="sldNum" sz="quarter" idx="10"/>
          </p:nvPr>
        </p:nvSpPr>
        <p:spPr/>
        <p:txBody>
          <a:bodyPr/>
          <a:lstStyle/>
          <a:p>
            <a:pPr>
              <a:defRPr/>
            </a:pPr>
            <a:fld id="{610E1B5F-47CE-4D05-A72B-F3C064C88EE8}" type="slidenum">
              <a:rPr lang="en-US" smtClean="0"/>
              <a:pPr>
                <a:defRPr/>
              </a:pPr>
              <a:t>19</a:t>
            </a:fld>
            <a:endParaRPr lang="en-US"/>
          </a:p>
        </p:txBody>
      </p:sp>
      <p:sp>
        <p:nvSpPr>
          <p:cNvPr id="5" name="Isosceles Triangle 4"/>
          <p:cNvSpPr/>
          <p:nvPr/>
        </p:nvSpPr>
        <p:spPr>
          <a:xfrm>
            <a:off x="1488578" y="1644873"/>
            <a:ext cx="6264275" cy="4520431"/>
          </a:xfrm>
          <a:prstGeom prst="triangle">
            <a:avLst>
              <a:gd name="adj" fmla="val 4950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 name="Straight Arrow Connector 6"/>
          <p:cNvCxnSpPr/>
          <p:nvPr/>
        </p:nvCxnSpPr>
        <p:spPr>
          <a:xfrm>
            <a:off x="4589895" y="1702897"/>
            <a:ext cx="41933" cy="453018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3407866" y="1379732"/>
            <a:ext cx="2447925" cy="646331"/>
          </a:xfrm>
          <a:prstGeom prst="rect">
            <a:avLst/>
          </a:prstGeom>
          <a:noFill/>
        </p:spPr>
        <p:txBody>
          <a:bodyPr wrap="square" rtlCol="0">
            <a:spAutoFit/>
          </a:bodyPr>
          <a:lstStyle>
            <a:defPPr>
              <a:defRPr lang="en-US"/>
            </a:defPPr>
            <a:lvl1pPr algn="ctr">
              <a:defRPr b="1">
                <a:solidFill>
                  <a:schemeClr val="tx2"/>
                </a:solidFill>
              </a:defRPr>
            </a:lvl1pPr>
          </a:lstStyle>
          <a:p>
            <a:r>
              <a:rPr lang="en-US" dirty="0"/>
              <a:t>Top Down – Strategy Focused</a:t>
            </a:r>
          </a:p>
        </p:txBody>
      </p:sp>
      <p:sp>
        <p:nvSpPr>
          <p:cNvPr id="9" name="Isosceles Triangle 8"/>
          <p:cNvSpPr/>
          <p:nvPr/>
        </p:nvSpPr>
        <p:spPr>
          <a:xfrm>
            <a:off x="1488578" y="3589561"/>
            <a:ext cx="6264275" cy="2575743"/>
          </a:xfrm>
          <a:prstGeom prst="triangle">
            <a:avLst>
              <a:gd name="adj" fmla="val 0"/>
            </a:avLst>
          </a:prstGeom>
          <a:solidFill>
            <a:srgbClr val="0070C0">
              <a:alpha val="50000"/>
            </a:srgbClr>
          </a:solidFill>
          <a:ln w="5080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Isosceles Triangle 9"/>
          <p:cNvSpPr/>
          <p:nvPr/>
        </p:nvSpPr>
        <p:spPr>
          <a:xfrm>
            <a:off x="1488578" y="1644873"/>
            <a:ext cx="6264275" cy="4520431"/>
          </a:xfrm>
          <a:prstGeom prst="triangle">
            <a:avLst>
              <a:gd name="adj" fmla="val 80673"/>
            </a:avLst>
          </a:prstGeom>
          <a:solidFill>
            <a:srgbClr val="FFFF00">
              <a:alpha val="50000"/>
            </a:srgbClr>
          </a:solidFill>
          <a:ln w="5080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Freeform 10"/>
          <p:cNvSpPr/>
          <p:nvPr/>
        </p:nvSpPr>
        <p:spPr>
          <a:xfrm>
            <a:off x="853578" y="2668811"/>
            <a:ext cx="7462838" cy="3496493"/>
          </a:xfrm>
          <a:custGeom>
            <a:avLst/>
            <a:gdLst>
              <a:gd name="connsiteX0" fmla="*/ 654908 w 7463481"/>
              <a:gd name="connsiteY0" fmla="*/ 3842951 h 3842951"/>
              <a:gd name="connsiteX1" fmla="*/ 172994 w 7463481"/>
              <a:gd name="connsiteY1" fmla="*/ 3188043 h 3842951"/>
              <a:gd name="connsiteX2" fmla="*/ 0 w 7463481"/>
              <a:gd name="connsiteY2" fmla="*/ 2421924 h 3842951"/>
              <a:gd name="connsiteX3" fmla="*/ 37070 w 7463481"/>
              <a:gd name="connsiteY3" fmla="*/ 1594021 h 3842951"/>
              <a:gd name="connsiteX4" fmla="*/ 247135 w 7463481"/>
              <a:gd name="connsiteY4" fmla="*/ 914400 h 3842951"/>
              <a:gd name="connsiteX5" fmla="*/ 481913 w 7463481"/>
              <a:gd name="connsiteY5" fmla="*/ 432486 h 3842951"/>
              <a:gd name="connsiteX6" fmla="*/ 988540 w 7463481"/>
              <a:gd name="connsiteY6" fmla="*/ 86497 h 3842951"/>
              <a:gd name="connsiteX7" fmla="*/ 1581664 w 7463481"/>
              <a:gd name="connsiteY7" fmla="*/ 0 h 3842951"/>
              <a:gd name="connsiteX8" fmla="*/ 1915297 w 7463481"/>
              <a:gd name="connsiteY8" fmla="*/ 234778 h 3842951"/>
              <a:gd name="connsiteX9" fmla="*/ 2224216 w 7463481"/>
              <a:gd name="connsiteY9" fmla="*/ 654908 h 3842951"/>
              <a:gd name="connsiteX10" fmla="*/ 2977978 w 7463481"/>
              <a:gd name="connsiteY10" fmla="*/ 1149178 h 3842951"/>
              <a:gd name="connsiteX11" fmla="*/ 3793524 w 7463481"/>
              <a:gd name="connsiteY11" fmla="*/ 790832 h 3842951"/>
              <a:gd name="connsiteX12" fmla="*/ 4090086 w 7463481"/>
              <a:gd name="connsiteY12" fmla="*/ 284205 h 3842951"/>
              <a:gd name="connsiteX13" fmla="*/ 4609070 w 7463481"/>
              <a:gd name="connsiteY13" fmla="*/ 358346 h 3842951"/>
              <a:gd name="connsiteX14" fmla="*/ 4794421 w 7463481"/>
              <a:gd name="connsiteY14" fmla="*/ 889686 h 3842951"/>
              <a:gd name="connsiteX15" fmla="*/ 5251621 w 7463481"/>
              <a:gd name="connsiteY15" fmla="*/ 1482811 h 3842951"/>
              <a:gd name="connsiteX16" fmla="*/ 5894173 w 7463481"/>
              <a:gd name="connsiteY16" fmla="*/ 1396313 h 3842951"/>
              <a:gd name="connsiteX17" fmla="*/ 6820929 w 7463481"/>
              <a:gd name="connsiteY17" fmla="*/ 1346886 h 3842951"/>
              <a:gd name="connsiteX18" fmla="*/ 7191632 w 7463481"/>
              <a:gd name="connsiteY18" fmla="*/ 1556951 h 3842951"/>
              <a:gd name="connsiteX19" fmla="*/ 7191632 w 7463481"/>
              <a:gd name="connsiteY19" fmla="*/ 2261286 h 3842951"/>
              <a:gd name="connsiteX20" fmla="*/ 7463481 w 7463481"/>
              <a:gd name="connsiteY20" fmla="*/ 2483708 h 3842951"/>
              <a:gd name="connsiteX21" fmla="*/ 7339913 w 7463481"/>
              <a:gd name="connsiteY21" fmla="*/ 2990335 h 3842951"/>
              <a:gd name="connsiteX22" fmla="*/ 7376983 w 7463481"/>
              <a:gd name="connsiteY22" fmla="*/ 3521675 h 3842951"/>
              <a:gd name="connsiteX23" fmla="*/ 6956854 w 7463481"/>
              <a:gd name="connsiteY23" fmla="*/ 3830594 h 3842951"/>
              <a:gd name="connsiteX24" fmla="*/ 654908 w 7463481"/>
              <a:gd name="connsiteY24" fmla="*/ 3842951 h 384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63481" h="3842951">
                <a:moveTo>
                  <a:pt x="654908" y="3842951"/>
                </a:moveTo>
                <a:lnTo>
                  <a:pt x="172994" y="3188043"/>
                </a:lnTo>
                <a:lnTo>
                  <a:pt x="0" y="2421924"/>
                </a:lnTo>
                <a:lnTo>
                  <a:pt x="37070" y="1594021"/>
                </a:lnTo>
                <a:lnTo>
                  <a:pt x="247135" y="914400"/>
                </a:lnTo>
                <a:lnTo>
                  <a:pt x="481913" y="432486"/>
                </a:lnTo>
                <a:lnTo>
                  <a:pt x="988540" y="86497"/>
                </a:lnTo>
                <a:lnTo>
                  <a:pt x="1581664" y="0"/>
                </a:lnTo>
                <a:lnTo>
                  <a:pt x="1915297" y="234778"/>
                </a:lnTo>
                <a:lnTo>
                  <a:pt x="2224216" y="654908"/>
                </a:lnTo>
                <a:lnTo>
                  <a:pt x="2977978" y="1149178"/>
                </a:lnTo>
                <a:lnTo>
                  <a:pt x="3793524" y="790832"/>
                </a:lnTo>
                <a:lnTo>
                  <a:pt x="4090086" y="284205"/>
                </a:lnTo>
                <a:lnTo>
                  <a:pt x="4609070" y="358346"/>
                </a:lnTo>
                <a:lnTo>
                  <a:pt x="4794421" y="889686"/>
                </a:lnTo>
                <a:lnTo>
                  <a:pt x="5251621" y="1482811"/>
                </a:lnTo>
                <a:lnTo>
                  <a:pt x="5894173" y="1396313"/>
                </a:lnTo>
                <a:lnTo>
                  <a:pt x="6820929" y="1346886"/>
                </a:lnTo>
                <a:lnTo>
                  <a:pt x="7191632" y="1556951"/>
                </a:lnTo>
                <a:lnTo>
                  <a:pt x="7191632" y="2261286"/>
                </a:lnTo>
                <a:lnTo>
                  <a:pt x="7463481" y="2483708"/>
                </a:lnTo>
                <a:lnTo>
                  <a:pt x="7339913" y="2990335"/>
                </a:lnTo>
                <a:lnTo>
                  <a:pt x="7376983" y="3521675"/>
                </a:lnTo>
                <a:lnTo>
                  <a:pt x="6956854" y="3830594"/>
                </a:lnTo>
                <a:lnTo>
                  <a:pt x="654908" y="3842951"/>
                </a:lnTo>
                <a:close/>
              </a:path>
            </a:pathLst>
          </a:custGeom>
          <a:solidFill>
            <a:srgbClr val="FFC000">
              <a:alpha val="49000"/>
            </a:srgb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1"/>
          <p:cNvSpPr txBox="1">
            <a:spLocks noChangeArrowheads="1"/>
          </p:cNvSpPr>
          <p:nvPr/>
        </p:nvSpPr>
        <p:spPr bwMode="auto">
          <a:xfrm>
            <a:off x="2485033" y="6165304"/>
            <a:ext cx="4176712" cy="369332"/>
          </a:xfrm>
          <a:prstGeom prst="rect">
            <a:avLst/>
          </a:prstGeom>
          <a:noFill/>
        </p:spPr>
        <p:txBody>
          <a:bodyPr wrap="square" rtlCol="0">
            <a:spAutoFit/>
          </a:bodyPr>
          <a:lstStyle>
            <a:defPPr>
              <a:defRPr lang="en-US"/>
            </a:defPPr>
            <a:lvl1pPr algn="ctr">
              <a:defRPr b="1">
                <a:solidFill>
                  <a:schemeClr val="tx2"/>
                </a:solidFill>
              </a:defRPr>
            </a:lvl1pPr>
          </a:lstStyle>
          <a:p>
            <a:r>
              <a:rPr lang="en-US" dirty="0"/>
              <a:t>Bottom Up – Process Focused</a:t>
            </a:r>
          </a:p>
        </p:txBody>
      </p:sp>
      <p:cxnSp>
        <p:nvCxnSpPr>
          <p:cNvPr id="13" name="Straight Arrow Connector 12"/>
          <p:cNvCxnSpPr>
            <a:endCxn id="10" idx="0"/>
          </p:cNvCxnSpPr>
          <p:nvPr/>
        </p:nvCxnSpPr>
        <p:spPr>
          <a:xfrm flipV="1">
            <a:off x="4631828" y="1644873"/>
            <a:ext cx="1910329" cy="452043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1488578" y="3589562"/>
            <a:ext cx="3096419" cy="257574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5" idx="3"/>
          </p:cNvCxnSpPr>
          <p:nvPr/>
        </p:nvCxnSpPr>
        <p:spPr>
          <a:xfrm flipV="1">
            <a:off x="4589895" y="2983136"/>
            <a:ext cx="859496" cy="318216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398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nodeType="after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nodeType="afterGroup">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nodeType="afterGroup">
                            <p:stCondLst>
                              <p:cond delay="1000"/>
                            </p:stCondLst>
                            <p:childTnLst>
                              <p:par>
                                <p:cTn id="26" presetID="10"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nodeType="afterGroup">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nodeType="afterGroup">
                            <p:stCondLst>
                              <p:cond delay="200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par>
                          <p:cTn id="37" fill="hold" nodeType="afterGroup">
                            <p:stCondLst>
                              <p:cond delay="2500"/>
                            </p:stCondLst>
                            <p:childTnLst>
                              <p:par>
                                <p:cTn id="38" presetID="10"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par>
                          <p:cTn id="41" fill="hold" nodeType="afterGroup">
                            <p:stCondLst>
                              <p:cond delay="3000"/>
                            </p:stCondLst>
                            <p:childTnLst>
                              <p:par>
                                <p:cTn id="42" presetID="10"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lvl="0">
              <a:spcBef>
                <a:spcPct val="0"/>
              </a:spcBef>
              <a:defRPr/>
            </a:pPr>
            <a:r>
              <a:rPr lang="en-US" sz="2400" b="1" dirty="0">
                <a:solidFill>
                  <a:srgbClr val="002060"/>
                </a:solidFill>
                <a:latin typeface="+mj-lt"/>
                <a:ea typeface="+mj-ea"/>
                <a:cs typeface="+mj-cs"/>
              </a:rPr>
              <a:t>Adopting a focused approach to strategic business improvement</a:t>
            </a:r>
          </a:p>
        </p:txBody>
      </p:sp>
      <p:sp>
        <p:nvSpPr>
          <p:cNvPr id="5" name="TextBox 4"/>
          <p:cNvSpPr txBox="1"/>
          <p:nvPr/>
        </p:nvSpPr>
        <p:spPr>
          <a:xfrm>
            <a:off x="642910" y="1628800"/>
            <a:ext cx="8143932" cy="3970318"/>
          </a:xfrm>
          <a:prstGeom prst="rect">
            <a:avLst/>
          </a:prstGeom>
          <a:noFill/>
        </p:spPr>
        <p:txBody>
          <a:bodyPr wrap="square" rtlCol="0">
            <a:spAutoFit/>
          </a:bodyPr>
          <a:lstStyle/>
          <a:p>
            <a:pPr marL="342900" indent="-342900">
              <a:buClr>
                <a:schemeClr val="tx2"/>
              </a:buClr>
              <a:buFont typeface="+mj-lt"/>
              <a:buAutoNum type="arabicPeriod"/>
            </a:pPr>
            <a:r>
              <a:rPr lang="en-US" dirty="0">
                <a:solidFill>
                  <a:schemeClr val="tx2"/>
                </a:solidFill>
              </a:rPr>
              <a:t>What IS strategy?</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a:solidFill>
                  <a:schemeClr val="tx2"/>
                </a:solidFill>
              </a:rPr>
              <a:t>What are markets and how do you measure Market Attractiveness and Market Critical Success Factors?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a:solidFill>
                  <a:schemeClr val="tx2"/>
                </a:solidFill>
              </a:rPr>
              <a:t>Strategic driving force</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a:solidFill>
                  <a:schemeClr val="tx2"/>
                </a:solidFill>
              </a:rPr>
              <a:t>Why market focused strategy is THE fundamental arbiter of strategic change</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a:solidFill>
                  <a:schemeClr val="tx2"/>
                </a:solidFill>
              </a:rPr>
              <a:t>How to drive business improvement from an understanding of Strategic Marketing fundamentals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a:solidFill>
                  <a:schemeClr val="tx2"/>
                </a:solidFill>
              </a:rPr>
              <a:t>Case study</a:t>
            </a:r>
          </a:p>
        </p:txBody>
      </p:sp>
      <p:sp>
        <p:nvSpPr>
          <p:cNvPr id="2" name="Slide Number Placeholder 1"/>
          <p:cNvSpPr>
            <a:spLocks noGrp="1"/>
          </p:cNvSpPr>
          <p:nvPr>
            <p:ph type="sldNum" sz="quarter" idx="12"/>
          </p:nvPr>
        </p:nvSpPr>
        <p:spPr/>
        <p:txBody>
          <a:bodyPr/>
          <a:lstStyle/>
          <a:p>
            <a:fld id="{89C9D035-6A94-4569-9779-E840D39ECC0D}" type="slidenum">
              <a:rPr lang="en-US" smtClean="0"/>
              <a:pPr/>
              <a:t>2</a:t>
            </a:fld>
            <a:endParaRPr lang="en-US"/>
          </a:p>
        </p:txBody>
      </p:sp>
      <p:pic>
        <p:nvPicPr>
          <p:cNvPr id="313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09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
                                        <p:tgtEl>
                                          <p:spTgt spid="5">
                                            <p:txEl>
                                              <p:pRg st="6" end="6"/>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500"/>
                                        <p:tgtEl>
                                          <p:spTgt spid="5">
                                            <p:txEl>
                                              <p:pRg st="8" end="8"/>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Chart 2"/>
          <p:cNvGraphicFramePr>
            <a:graphicFrameLocks/>
          </p:cNvGraphicFramePr>
          <p:nvPr>
            <p:extLst>
              <p:ext uri="{D42A27DB-BD31-4B8C-83A1-F6EECF244321}">
                <p14:modId xmlns:p14="http://schemas.microsoft.com/office/powerpoint/2010/main" val="3608189976"/>
              </p:ext>
            </p:extLst>
          </p:nvPr>
        </p:nvGraphicFramePr>
        <p:xfrm>
          <a:off x="161372" y="1484783"/>
          <a:ext cx="8991600" cy="5040561"/>
        </p:xfrm>
        <a:graphic>
          <a:graphicData uri="http://schemas.openxmlformats.org/presentationml/2006/ole">
            <mc:AlternateContent xmlns:mc="http://schemas.openxmlformats.org/markup-compatibility/2006">
              <mc:Choice xmlns:v="urn:schemas-microsoft-com:vml" Requires="v">
                <p:oleObj spid="_x0000_s311381" name="Worksheet" r:id="rId4" imgW="8991540" imgH="5534115" progId="Excel.Sheet.8">
                  <p:embed/>
                </p:oleObj>
              </mc:Choice>
              <mc:Fallback>
                <p:oleObj name="Worksheet" r:id="rId4" imgW="8991540" imgH="5534115" progId="Excel.Sheet.8">
                  <p:embed/>
                  <p:pic>
                    <p:nvPicPr>
                      <p:cNvPr id="0" name=""/>
                      <p:cNvPicPr>
                        <a:picLocks noChangeArrowheads="1"/>
                      </p:cNvPicPr>
                      <p:nvPr/>
                    </p:nvPicPr>
                    <p:blipFill>
                      <a:blip r:embed="rId5"/>
                      <a:srcRect/>
                      <a:stretch>
                        <a:fillRect/>
                      </a:stretch>
                    </p:blipFill>
                    <p:spPr bwMode="auto">
                      <a:xfrm>
                        <a:off x="161372" y="1484783"/>
                        <a:ext cx="8991600" cy="5040561"/>
                      </a:xfrm>
                      <a:prstGeom prst="rect">
                        <a:avLst/>
                      </a:prstGeom>
                      <a:noFill/>
                      <a:extLst/>
                    </p:spPr>
                  </p:pic>
                </p:oleObj>
              </mc:Fallback>
            </mc:AlternateContent>
          </a:graphicData>
        </a:graphic>
      </p:graphicFrame>
      <p:sp>
        <p:nvSpPr>
          <p:cNvPr id="60419"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a:solidFill>
                  <a:srgbClr val="002060"/>
                </a:solidFill>
                <a:latin typeface="Verdana" pitchFamily="34" charset="0"/>
              </a:rPr>
              <a:t>Factors for </a:t>
            </a:r>
            <a:r>
              <a:rPr lang="en-US" sz="2400" b="1" dirty="0" smtClean="0">
                <a:solidFill>
                  <a:srgbClr val="002060"/>
                </a:solidFill>
                <a:latin typeface="Verdana" pitchFamily="34" charset="0"/>
              </a:rPr>
              <a:t>strategy implementation </a:t>
            </a:r>
            <a:r>
              <a:rPr lang="en-US" sz="2400" b="1" dirty="0">
                <a:solidFill>
                  <a:srgbClr val="002060"/>
                </a:solidFill>
                <a:latin typeface="Verdana" pitchFamily="34" charset="0"/>
              </a:rPr>
              <a:t>success</a:t>
            </a:r>
          </a:p>
        </p:txBody>
      </p:sp>
      <p:sp>
        <p:nvSpPr>
          <p:cNvPr id="6" name="Rectangle 5"/>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04048" y="4170566"/>
            <a:ext cx="3096344" cy="307777"/>
          </a:xfrm>
          <a:prstGeom prst="rect">
            <a:avLst/>
          </a:prstGeom>
          <a:solidFill>
            <a:schemeClr val="bg1"/>
          </a:solidFill>
        </p:spPr>
        <p:txBody>
          <a:bodyPr wrap="square" rtlCol="0">
            <a:spAutoFit/>
          </a:bodyPr>
          <a:lstStyle/>
          <a:p>
            <a:r>
              <a:rPr lang="en-US" sz="1400" dirty="0" smtClean="0">
                <a:solidFill>
                  <a:srgbClr val="002060"/>
                </a:solidFill>
                <a:latin typeface="Calibri" pitchFamily="34" charset="0"/>
                <a:cs typeface="Calibri" pitchFamily="34" charset="0"/>
              </a:rPr>
              <a:t>Information and documentation</a:t>
            </a:r>
            <a:endParaRPr lang="en-US" sz="1400" dirty="0">
              <a:solidFill>
                <a:srgbClr val="002060"/>
              </a:solidFill>
              <a:latin typeface="Calibri" pitchFamily="34" charset="0"/>
              <a:cs typeface="Calibri" pitchFamily="34" charset="0"/>
            </a:endParaRP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107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fade">
                                      <p:cBhvr>
                                        <p:cTn id="7" dur="2000"/>
                                        <p:tgtEl>
                                          <p:spTgt spid="604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10" presetClass="entr" presetSubtype="0" fill="hold" grpId="0" nodeType="after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great opportunity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err="1" smtClean="0">
                <a:ln>
                  <a:noFill/>
                </a:ln>
                <a:solidFill>
                  <a:srgbClr val="002060"/>
                </a:solidFill>
                <a:effectLst/>
                <a:uLnTx/>
                <a:uFillTx/>
                <a:latin typeface="+mj-lt"/>
                <a:ea typeface="+mj-ea"/>
                <a:cs typeface="+mj-cs"/>
              </a:rPr>
              <a:t>ERP</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 can and should add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21</a:t>
            </a:fld>
            <a:endParaRPr lang="en-US"/>
          </a:p>
        </p:txBody>
      </p:sp>
      <p:pic>
        <p:nvPicPr>
          <p:cNvPr id="297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9" y="0"/>
            <a:ext cx="9204953"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100392" y="6021288"/>
            <a:ext cx="504056" cy="360040"/>
          </a:xfrm>
          <a:prstGeom prst="rect">
            <a:avLst/>
          </a:prstGeom>
          <a:solidFill>
            <a:srgbClr val="070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54206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Determining the ESSENCE of the business and how it thrives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556792"/>
            <a:ext cx="8143932" cy="4708981"/>
          </a:xfrm>
          <a:prstGeom prst="rect">
            <a:avLst/>
          </a:prstGeom>
          <a:noFill/>
        </p:spPr>
        <p:txBody>
          <a:bodyPr wrap="square" rtlCol="0">
            <a:spAutoFit/>
          </a:bodyPr>
          <a:lstStyle/>
          <a:p>
            <a:pPr marL="342900" indent="-342900">
              <a:lnSpc>
                <a:spcPts val="1800"/>
              </a:lnSpc>
              <a:buClr>
                <a:schemeClr val="tx2"/>
              </a:buClr>
              <a:buFont typeface="+mj-lt"/>
              <a:buAutoNum type="arabicPeriod"/>
            </a:pPr>
            <a:r>
              <a:rPr lang="en-US" dirty="0" smtClean="0">
                <a:solidFill>
                  <a:schemeClr val="tx2"/>
                </a:solidFill>
              </a:rPr>
              <a:t>Experienced strategic facilitator</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Interview each executive one on one starting with the CEO</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a:t>
            </a:r>
            <a:r>
              <a:rPr lang="en-US" i="1" dirty="0" smtClean="0">
                <a:solidFill>
                  <a:schemeClr val="tx2"/>
                </a:solidFill>
              </a:rPr>
              <a:t>Please will you tell me the essence of your business and how it thrives – what differentiates you from your competition?”</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Listen </a:t>
            </a:r>
            <a:r>
              <a:rPr lang="en-US" dirty="0" smtClean="0">
                <a:solidFill>
                  <a:schemeClr val="tx2"/>
                </a:solidFill>
              </a:rPr>
              <a:t>carefully – “active listen”</a:t>
            </a:r>
            <a:endParaRPr lang="en-US" dirty="0" smtClean="0">
              <a:solidFill>
                <a:schemeClr val="tx2"/>
              </a:solidFill>
            </a:endParaRP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Take lots of notes</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After completing the interviews synthesize ALL the views to arrive at a SINGLE SENTENCE amplified as necessary with further detail</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If an executive differs with the CEO then, unless the CEO has just arrived, the CEO’s view must prevail, particularly if the CEO is the founder or has been there for many years</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dirty="0" smtClean="0">
                <a:solidFill>
                  <a:schemeClr val="tx2"/>
                </a:solidFill>
              </a:rPr>
              <a:t>New executives can be FAR off the mark</a:t>
            </a: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22</a:t>
            </a:fld>
            <a:endParaRPr 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036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1000"/>
                                        <p:tgtEl>
                                          <p:spTgt spid="5">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1000"/>
                                        <p:tgtEl>
                                          <p:spTgt spid="5">
                                            <p:txEl>
                                              <p:pRg st="8" end="8"/>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1000"/>
                                        <p:tgtEl>
                                          <p:spTgt spid="5">
                                            <p:txEl>
                                              <p:pRg st="10" end="10"/>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fade">
                                      <p:cBhvr>
                                        <p:cTn id="31" dur="1000"/>
                                        <p:tgtEl>
                                          <p:spTgt spid="5">
                                            <p:txEl>
                                              <p:pRg st="12" end="12"/>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animEffect transition="in" filter="fade">
                                      <p:cBhvr>
                                        <p:cTn id="35" dur="10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13167"/>
            <a:ext cx="6429420" cy="785817"/>
          </a:xfrm>
          <a:prstGeom prst="rect">
            <a:avLst/>
          </a:prstGeom>
        </p:spPr>
        <p:txBody>
          <a:bodyPr vert="horz" lIns="91440" tIns="45720" rIns="91440" bIns="45720" rtlCol="0" anchor="ctr">
            <a:noAutofit/>
          </a:bodyPr>
          <a:lstStyle/>
          <a:p>
            <a:pPr lvl="0">
              <a:spcBef>
                <a:spcPct val="0"/>
              </a:spcBef>
              <a:defRPr/>
            </a:pPr>
            <a:r>
              <a:rPr lang="en-US" sz="2400" b="1" dirty="0">
                <a:solidFill>
                  <a:srgbClr val="002060"/>
                </a:solidFill>
                <a:latin typeface="+mj-lt"/>
                <a:ea typeface="+mj-ea"/>
                <a:cs typeface="+mj-cs"/>
              </a:rPr>
              <a:t>What </a:t>
            </a:r>
            <a:r>
              <a:rPr lang="en-US" sz="2400" b="1" dirty="0" smtClean="0">
                <a:solidFill>
                  <a:srgbClr val="002060"/>
                </a:solidFill>
                <a:latin typeface="+mj-lt"/>
                <a:ea typeface="+mj-ea"/>
                <a:cs typeface="+mj-cs"/>
              </a:rPr>
              <a:t>is strategy?</a:t>
            </a:r>
            <a:endParaRPr lang="en-US" sz="2400" b="1" dirty="0">
              <a:solidFill>
                <a:srgbClr val="002060"/>
              </a:solidFill>
              <a:latin typeface="+mj-lt"/>
              <a:ea typeface="+mj-ea"/>
              <a:cs typeface="+mj-cs"/>
            </a:endParaRPr>
          </a:p>
        </p:txBody>
      </p:sp>
      <p:sp>
        <p:nvSpPr>
          <p:cNvPr id="5" name="TextBox 4"/>
          <p:cNvSpPr txBox="1"/>
          <p:nvPr/>
        </p:nvSpPr>
        <p:spPr>
          <a:xfrm>
            <a:off x="642910" y="1628800"/>
            <a:ext cx="8143932" cy="3970318"/>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Daimler Chrysler </a:t>
            </a:r>
            <a:r>
              <a:rPr lang="en-US" dirty="0" smtClean="0">
                <a:solidFill>
                  <a:schemeClr val="tx2"/>
                </a:solidFill>
              </a:rPr>
              <a:t>– FAILURE!</a:t>
            </a:r>
            <a:endParaRPr lang="en-US" dirty="0" smtClean="0">
              <a:solidFill>
                <a:schemeClr val="tx2"/>
              </a:solidFill>
            </a:endParaRP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Daimler AG – Engineering Excellence</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Chrysler – Technology Innovation</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Not compatible</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The essence of the business MUST be understood in any business improvement initiative</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Failure to understand the strategic essence of the business is probably the single biggest factor in failed and sub-optimal business improvement initiatives</a:t>
            </a: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23</a:t>
            </a:fld>
            <a:endParaRPr lang="en-US"/>
          </a:p>
        </p:txBody>
      </p:sp>
      <p:pic>
        <p:nvPicPr>
          <p:cNvPr id="313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43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9657" y="1484784"/>
            <a:ext cx="3640499"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43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513" y="620688"/>
            <a:ext cx="6048375"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5508104" y="1196752"/>
            <a:ext cx="792088" cy="72008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57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
                                        <p:tgtEl>
                                          <p:spTgt spid="5">
                                            <p:txEl>
                                              <p:pRg st="6" end="6"/>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500"/>
                                        <p:tgtEl>
                                          <p:spTgt spid="5">
                                            <p:txEl>
                                              <p:pRg st="8" end="8"/>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lvl="0">
              <a:spcBef>
                <a:spcPct val="0"/>
              </a:spcBef>
              <a:defRPr/>
            </a:pPr>
            <a:r>
              <a:rPr lang="en-US" sz="2400" b="1" dirty="0">
                <a:solidFill>
                  <a:srgbClr val="002060"/>
                </a:solidFill>
                <a:latin typeface="+mj-lt"/>
                <a:ea typeface="+mj-ea"/>
                <a:cs typeface="+mj-cs"/>
              </a:rPr>
              <a:t>Adopting a focused approach to strategic business improvement</a:t>
            </a:r>
          </a:p>
        </p:txBody>
      </p:sp>
      <p:sp>
        <p:nvSpPr>
          <p:cNvPr id="5" name="TextBox 4"/>
          <p:cNvSpPr txBox="1"/>
          <p:nvPr/>
        </p:nvSpPr>
        <p:spPr>
          <a:xfrm>
            <a:off x="642910" y="1628800"/>
            <a:ext cx="8143932" cy="1477328"/>
          </a:xfrm>
          <a:prstGeom prst="rect">
            <a:avLst/>
          </a:prstGeom>
          <a:noFill/>
        </p:spPr>
        <p:txBody>
          <a:bodyPr wrap="square" rtlCol="0">
            <a:spAutoFit/>
          </a:bodyPr>
          <a:lstStyle/>
          <a:p>
            <a:pPr marL="342900" indent="-342900">
              <a:buClr>
                <a:schemeClr val="tx2"/>
              </a:buClr>
              <a:buFont typeface="+mj-lt"/>
              <a:buAutoNum type="arabicPeriod"/>
            </a:pPr>
            <a:r>
              <a:rPr lang="en-US" dirty="0">
                <a:solidFill>
                  <a:schemeClr val="bg1">
                    <a:lumMod val="65000"/>
                  </a:schemeClr>
                </a:solidFill>
              </a:rPr>
              <a:t>What IS strategy?</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a:solidFill>
                  <a:schemeClr val="tx2"/>
                </a:solidFill>
              </a:rPr>
              <a:t>What are markets and how do you measure Market Attractiveness and Market Critical Success Factors?</a:t>
            </a:r>
          </a:p>
          <a:p>
            <a:pPr marL="342900" indent="-342900">
              <a:buClr>
                <a:schemeClr val="tx2"/>
              </a:buClr>
              <a:buFont typeface="+mj-lt"/>
              <a:buAutoNum type="arabicPeriod"/>
            </a:pP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24</a:t>
            </a:fld>
            <a:endParaRPr lang="en-US"/>
          </a:p>
        </p:txBody>
      </p:sp>
      <p:pic>
        <p:nvPicPr>
          <p:cNvPr id="313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363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lvl="0">
              <a:spcBef>
                <a:spcPct val="0"/>
              </a:spcBef>
              <a:defRPr/>
            </a:pPr>
            <a:r>
              <a:rPr lang="en-US" sz="2400" b="1" dirty="0">
                <a:solidFill>
                  <a:srgbClr val="002060"/>
                </a:solidFill>
                <a:latin typeface="+mj-lt"/>
                <a:ea typeface="+mj-ea"/>
                <a:cs typeface="+mj-cs"/>
              </a:rPr>
              <a:t>What are markets and how do you measure Market Attractiveness and Market Critical Success Factors?</a:t>
            </a:r>
          </a:p>
        </p:txBody>
      </p:sp>
      <p:sp>
        <p:nvSpPr>
          <p:cNvPr id="5" name="TextBox 4"/>
          <p:cNvSpPr txBox="1"/>
          <p:nvPr/>
        </p:nvSpPr>
        <p:spPr>
          <a:xfrm>
            <a:off x="642910" y="1628800"/>
            <a:ext cx="8143932" cy="3416320"/>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Market – group of customers who respond in approximately the same way to a given offer</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Market Attractiveness Factors – how a business should select its markets – what do we look for in a customer and therefore market</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Customer Critical Success Factors – why customers buy our products as distinct from our competitors products – how we differentiate ourselves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Simple to determine with skillful facilitation</a:t>
            </a: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25</a:t>
            </a:fld>
            <a:endParaRPr lang="en-US"/>
          </a:p>
        </p:txBody>
      </p:sp>
      <p:pic>
        <p:nvPicPr>
          <p:cNvPr id="313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970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2" y="1772816"/>
            <a:ext cx="9052530" cy="4245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Analysis of the strategic environment</a:t>
            </a:r>
            <a:endParaRPr lang="en-US" sz="2400" b="1" dirty="0">
              <a:solidFill>
                <a:srgbClr val="002060"/>
              </a:solidFill>
              <a:latin typeface="Verdana" pitchFamily="34"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196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1842"/>
                                        </p:tgtEl>
                                        <p:attrNameLst>
                                          <p:attrName>style.visibility</p:attrName>
                                        </p:attrNameLst>
                                      </p:cBhvr>
                                      <p:to>
                                        <p:strVal val="visible"/>
                                      </p:to>
                                    </p:set>
                                    <p:animEffect transition="in" filter="fade">
                                      <p:cBhvr>
                                        <p:cTn id="7" dur="2000"/>
                                        <p:tgtEl>
                                          <p:spTgt spid="291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lvl="0">
              <a:spcBef>
                <a:spcPct val="0"/>
              </a:spcBef>
              <a:defRPr/>
            </a:pPr>
            <a:r>
              <a:rPr lang="en-US" sz="2400" b="1" dirty="0">
                <a:solidFill>
                  <a:srgbClr val="002060"/>
                </a:solidFill>
                <a:latin typeface="+mj-lt"/>
                <a:ea typeface="+mj-ea"/>
                <a:cs typeface="+mj-cs"/>
              </a:rPr>
              <a:t>Adopting a focused approach to strategic business improvement</a:t>
            </a:r>
          </a:p>
        </p:txBody>
      </p:sp>
      <p:sp>
        <p:nvSpPr>
          <p:cNvPr id="5" name="TextBox 4"/>
          <p:cNvSpPr txBox="1"/>
          <p:nvPr/>
        </p:nvSpPr>
        <p:spPr>
          <a:xfrm>
            <a:off x="642910" y="1628800"/>
            <a:ext cx="8143932" cy="2031325"/>
          </a:xfrm>
          <a:prstGeom prst="rect">
            <a:avLst/>
          </a:prstGeom>
          <a:noFill/>
        </p:spPr>
        <p:txBody>
          <a:bodyPr wrap="square" rtlCol="0">
            <a:spAutoFit/>
          </a:bodyPr>
          <a:lstStyle/>
          <a:p>
            <a:pPr marL="342900" indent="-342900">
              <a:buClr>
                <a:schemeClr val="tx2"/>
              </a:buClr>
              <a:buFont typeface="+mj-lt"/>
              <a:buAutoNum type="arabicPeriod"/>
            </a:pPr>
            <a:r>
              <a:rPr lang="en-US" dirty="0">
                <a:solidFill>
                  <a:schemeClr val="bg1">
                    <a:lumMod val="65000"/>
                  </a:schemeClr>
                </a:solidFill>
              </a:rPr>
              <a:t>What IS strategy?</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What are markets and how do you measure Market Attractiveness and Market Critical Success Factors?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a:solidFill>
                  <a:schemeClr val="tx2"/>
                </a:solidFill>
              </a:rPr>
              <a:t>Strategic driving force</a:t>
            </a:r>
          </a:p>
          <a:p>
            <a:pPr marL="342900" indent="-342900">
              <a:buClr>
                <a:schemeClr val="tx2"/>
              </a:buClr>
              <a:buFont typeface="+mj-lt"/>
              <a:buAutoNum type="arabicPeriod"/>
            </a:pP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27</a:t>
            </a:fld>
            <a:endParaRPr lang="en-US"/>
          </a:p>
        </p:txBody>
      </p:sp>
      <p:pic>
        <p:nvPicPr>
          <p:cNvPr id="313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186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great opportunity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err="1" smtClean="0">
                <a:ln>
                  <a:noFill/>
                </a:ln>
                <a:solidFill>
                  <a:srgbClr val="002060"/>
                </a:solidFill>
                <a:effectLst/>
                <a:uLnTx/>
                <a:uFillTx/>
                <a:latin typeface="+mj-lt"/>
                <a:ea typeface="+mj-ea"/>
                <a:cs typeface="+mj-cs"/>
              </a:rPr>
              <a:t>ERP</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 can and should add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pic>
        <p:nvPicPr>
          <p:cNvPr id="289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0" y="0"/>
            <a:ext cx="9139496"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89C9D035-6A94-4569-9779-E840D39ECC0D}" type="slidenum">
              <a:rPr lang="en-US" smtClean="0"/>
              <a:pPr/>
              <a:t>28</a:t>
            </a:fld>
            <a:endParaRPr lang="en-US"/>
          </a:p>
        </p:txBody>
      </p:sp>
      <p:sp>
        <p:nvSpPr>
          <p:cNvPr id="5" name="Rectangle 4"/>
          <p:cNvSpPr/>
          <p:nvPr/>
        </p:nvSpPr>
        <p:spPr>
          <a:xfrm>
            <a:off x="8100392" y="6021288"/>
            <a:ext cx="504056" cy="360040"/>
          </a:xfrm>
          <a:prstGeom prst="rect">
            <a:avLst/>
          </a:prstGeom>
          <a:solidFill>
            <a:srgbClr val="070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09319"/>
            <a:ext cx="9036496"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43608" y="6396335"/>
            <a:ext cx="6544416" cy="461665"/>
          </a:xfrm>
          <a:prstGeom prst="rect">
            <a:avLst/>
          </a:prstGeom>
          <a:noFill/>
        </p:spPr>
        <p:txBody>
          <a:bodyPr wrap="square" rtlCol="0">
            <a:spAutoFit/>
          </a:bodyPr>
          <a:lstStyle/>
          <a:p>
            <a:r>
              <a:rPr lang="en-US" sz="1200" b="1" i="1" dirty="0" smtClean="0">
                <a:solidFill>
                  <a:srgbClr val="002060"/>
                </a:solidFill>
              </a:rPr>
              <a:t>Refer ALSO Michel Robert on “Strategic Driving Force”</a:t>
            </a:r>
          </a:p>
          <a:p>
            <a:r>
              <a:rPr lang="en-US" sz="1200" b="1" i="1" dirty="0">
                <a:solidFill>
                  <a:srgbClr val="002060"/>
                </a:solidFill>
              </a:rPr>
              <a:t>http://www.decisionprocesses.com/</a:t>
            </a:r>
          </a:p>
        </p:txBody>
      </p:sp>
    </p:spTree>
    <p:extLst>
      <p:ext uri="{BB962C8B-B14F-4D97-AF65-F5344CB8AC3E}">
        <p14:creationId xmlns:p14="http://schemas.microsoft.com/office/powerpoint/2010/main" val="211513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9794"/>
                                        </p:tgtEl>
                                        <p:attrNameLst>
                                          <p:attrName>style.visibility</p:attrName>
                                        </p:attrNameLst>
                                      </p:cBhvr>
                                      <p:to>
                                        <p:strVal val="visible"/>
                                      </p:to>
                                    </p:set>
                                    <p:animEffect transition="in" filter="fade">
                                      <p:cBhvr>
                                        <p:cTn id="7" dur="500"/>
                                        <p:tgtEl>
                                          <p:spTgt spid="289794"/>
                                        </p:tgtEl>
                                      </p:cBhvr>
                                    </p:animEffect>
                                  </p:childTnLst>
                                </p:cTn>
                              </p:par>
                            </p:childTnLst>
                          </p:cTn>
                        </p:par>
                        <p:par>
                          <p:cTn id="8" fill="hold">
                            <p:stCondLst>
                              <p:cond delay="500"/>
                            </p:stCondLst>
                            <p:childTnLst>
                              <p:par>
                                <p:cTn id="9" presetID="2" presetClass="entr" presetSubtype="3"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lvl="0">
              <a:spcBef>
                <a:spcPct val="0"/>
              </a:spcBef>
              <a:defRPr/>
            </a:pPr>
            <a:r>
              <a:rPr lang="en-US" sz="2400" b="1" dirty="0" smtClean="0">
                <a:solidFill>
                  <a:srgbClr val="002060"/>
                </a:solidFill>
                <a:latin typeface="+mj-lt"/>
                <a:ea typeface="+mj-ea"/>
                <a:cs typeface="+mj-cs"/>
              </a:rPr>
              <a:t>Strategic driving force</a:t>
            </a:r>
            <a:endParaRPr lang="en-US" sz="2400" b="1" dirty="0">
              <a:solidFill>
                <a:srgbClr val="002060"/>
              </a:solidFill>
              <a:latin typeface="+mj-lt"/>
              <a:ea typeface="+mj-ea"/>
              <a:cs typeface="+mj-cs"/>
            </a:endParaRPr>
          </a:p>
        </p:txBody>
      </p:sp>
      <p:sp>
        <p:nvSpPr>
          <p:cNvPr id="5" name="TextBox 4"/>
          <p:cNvSpPr txBox="1"/>
          <p:nvPr/>
        </p:nvSpPr>
        <p:spPr>
          <a:xfrm>
            <a:off x="642910" y="1628800"/>
            <a:ext cx="8143932" cy="2031325"/>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Pick ‘n Pay</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Woolworths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Edgars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What is the economic driver of each?</a:t>
            </a: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29</a:t>
            </a:fld>
            <a:endParaRPr lang="en-US"/>
          </a:p>
        </p:txBody>
      </p:sp>
      <p:pic>
        <p:nvPicPr>
          <p:cNvPr id="313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193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lvl="0">
              <a:spcBef>
                <a:spcPct val="0"/>
              </a:spcBef>
              <a:defRPr/>
            </a:pPr>
            <a:r>
              <a:rPr lang="en-US" sz="2400" b="1" dirty="0">
                <a:solidFill>
                  <a:srgbClr val="002060"/>
                </a:solidFill>
                <a:latin typeface="+mj-lt"/>
                <a:ea typeface="+mj-ea"/>
                <a:cs typeface="+mj-cs"/>
              </a:rPr>
              <a:t>Adopting a focused approach to strategic business improvement</a:t>
            </a:r>
          </a:p>
        </p:txBody>
      </p:sp>
      <p:sp>
        <p:nvSpPr>
          <p:cNvPr id="5" name="TextBox 4"/>
          <p:cNvSpPr txBox="1"/>
          <p:nvPr/>
        </p:nvSpPr>
        <p:spPr>
          <a:xfrm>
            <a:off x="642910" y="1628800"/>
            <a:ext cx="8143932" cy="646331"/>
          </a:xfrm>
          <a:prstGeom prst="rect">
            <a:avLst/>
          </a:prstGeom>
          <a:noFill/>
        </p:spPr>
        <p:txBody>
          <a:bodyPr wrap="square" rtlCol="0">
            <a:spAutoFit/>
          </a:bodyPr>
          <a:lstStyle/>
          <a:p>
            <a:pPr marL="342900" indent="-342900">
              <a:buClr>
                <a:schemeClr val="tx2"/>
              </a:buClr>
              <a:buFont typeface="+mj-lt"/>
              <a:buAutoNum type="arabicPeriod"/>
            </a:pPr>
            <a:r>
              <a:rPr lang="en-US" b="1" dirty="0">
                <a:solidFill>
                  <a:schemeClr val="tx2"/>
                </a:solidFill>
              </a:rPr>
              <a:t>What IS strategy?</a:t>
            </a:r>
          </a:p>
          <a:p>
            <a:pPr marL="342900" indent="-342900">
              <a:buClr>
                <a:schemeClr val="tx2"/>
              </a:buClr>
              <a:buFont typeface="+mj-lt"/>
              <a:buAutoNum type="arabicPeriod"/>
            </a:pP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a:t>
            </a:fld>
            <a:endParaRPr lang="en-US"/>
          </a:p>
        </p:txBody>
      </p:sp>
      <p:pic>
        <p:nvPicPr>
          <p:cNvPr id="313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905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lvl="0">
              <a:spcBef>
                <a:spcPct val="0"/>
              </a:spcBef>
              <a:defRPr/>
            </a:pPr>
            <a:r>
              <a:rPr lang="en-US" sz="2400" b="1" dirty="0">
                <a:solidFill>
                  <a:srgbClr val="002060"/>
                </a:solidFill>
                <a:latin typeface="+mj-lt"/>
                <a:ea typeface="+mj-ea"/>
                <a:cs typeface="+mj-cs"/>
              </a:rPr>
              <a:t>Adopting a focused approach to strategic business improvement</a:t>
            </a:r>
          </a:p>
        </p:txBody>
      </p:sp>
      <p:sp>
        <p:nvSpPr>
          <p:cNvPr id="5" name="TextBox 4"/>
          <p:cNvSpPr txBox="1"/>
          <p:nvPr/>
        </p:nvSpPr>
        <p:spPr>
          <a:xfrm>
            <a:off x="642910" y="1628800"/>
            <a:ext cx="8143932" cy="2862322"/>
          </a:xfrm>
          <a:prstGeom prst="rect">
            <a:avLst/>
          </a:prstGeom>
          <a:noFill/>
        </p:spPr>
        <p:txBody>
          <a:bodyPr wrap="square" rtlCol="0">
            <a:spAutoFit/>
          </a:bodyPr>
          <a:lstStyle/>
          <a:p>
            <a:pPr marL="342900" indent="-342900">
              <a:buClr>
                <a:schemeClr val="tx2"/>
              </a:buClr>
              <a:buFont typeface="+mj-lt"/>
              <a:buAutoNum type="arabicPeriod"/>
            </a:pPr>
            <a:r>
              <a:rPr lang="en-US" dirty="0">
                <a:solidFill>
                  <a:schemeClr val="bg1">
                    <a:lumMod val="65000"/>
                  </a:schemeClr>
                </a:solidFill>
              </a:rPr>
              <a:t>What IS strategy?</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What are markets and how do you measure Market Attractiveness and Market Critical Success Factors?</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Strategic driving force</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a:solidFill>
                  <a:schemeClr val="tx2"/>
                </a:solidFill>
              </a:rPr>
              <a:t>Why market focused strategy is THE fundamental arbiter of strategic change</a:t>
            </a:r>
          </a:p>
          <a:p>
            <a:pPr marL="342900" indent="-342900">
              <a:buClr>
                <a:schemeClr val="tx2"/>
              </a:buClr>
              <a:buFont typeface="+mj-lt"/>
              <a:buAutoNum type="arabicPeriod"/>
            </a:pP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30</a:t>
            </a:fld>
            <a:endParaRPr lang="en-US"/>
          </a:p>
        </p:txBody>
      </p:sp>
      <p:pic>
        <p:nvPicPr>
          <p:cNvPr id="313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970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lvl="0">
              <a:spcBef>
                <a:spcPct val="0"/>
              </a:spcBef>
              <a:defRPr/>
            </a:pPr>
            <a:r>
              <a:rPr lang="en-US" sz="2400" b="1" dirty="0">
                <a:solidFill>
                  <a:srgbClr val="002060"/>
                </a:solidFill>
                <a:latin typeface="+mj-lt"/>
                <a:ea typeface="+mj-ea"/>
                <a:cs typeface="+mj-cs"/>
              </a:rPr>
              <a:t>Why market focused strategy is THE fundamental arbiter of strategic change</a:t>
            </a:r>
          </a:p>
        </p:txBody>
      </p:sp>
      <p:sp>
        <p:nvSpPr>
          <p:cNvPr id="5" name="TextBox 4"/>
          <p:cNvSpPr txBox="1"/>
          <p:nvPr/>
        </p:nvSpPr>
        <p:spPr>
          <a:xfrm>
            <a:off x="642910" y="1628800"/>
            <a:ext cx="8143932" cy="3693319"/>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Customers make buying decisions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Informed by marketing and sales information</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Driven by gut feel and personal preference</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Such that a strategic foundation that is intuitively attractive succeeds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And one that is NOT, fails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Any business improvement initiative that ignores strategy is destined to fail</a:t>
            </a: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31</a:t>
            </a:fld>
            <a:endParaRPr lang="en-US"/>
          </a:p>
        </p:txBody>
      </p:sp>
      <p:pic>
        <p:nvPicPr>
          <p:cNvPr id="313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287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
                                        <p:tgtEl>
                                          <p:spTgt spid="5">
                                            <p:txEl>
                                              <p:pRg st="6" end="6"/>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500"/>
                                        <p:tgtEl>
                                          <p:spTgt spid="5">
                                            <p:txEl>
                                              <p:pRg st="8" end="8"/>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lvl="0">
              <a:spcBef>
                <a:spcPct val="0"/>
              </a:spcBef>
              <a:defRPr/>
            </a:pPr>
            <a:r>
              <a:rPr lang="en-US" sz="2400" b="1" dirty="0">
                <a:solidFill>
                  <a:srgbClr val="002060"/>
                </a:solidFill>
                <a:latin typeface="+mj-lt"/>
                <a:ea typeface="+mj-ea"/>
                <a:cs typeface="+mj-cs"/>
              </a:rPr>
              <a:t>Adopting a focused approach to strategic business improvement</a:t>
            </a:r>
          </a:p>
        </p:txBody>
      </p:sp>
      <p:sp>
        <p:nvSpPr>
          <p:cNvPr id="5" name="TextBox 4"/>
          <p:cNvSpPr txBox="1"/>
          <p:nvPr/>
        </p:nvSpPr>
        <p:spPr>
          <a:xfrm>
            <a:off x="642910" y="1628800"/>
            <a:ext cx="8143932" cy="3693319"/>
          </a:xfrm>
          <a:prstGeom prst="rect">
            <a:avLst/>
          </a:prstGeom>
          <a:noFill/>
        </p:spPr>
        <p:txBody>
          <a:bodyPr wrap="square" rtlCol="0">
            <a:spAutoFit/>
          </a:bodyPr>
          <a:lstStyle/>
          <a:p>
            <a:pPr marL="342900" indent="-342900">
              <a:buClr>
                <a:schemeClr val="tx2"/>
              </a:buClr>
              <a:buFont typeface="+mj-lt"/>
              <a:buAutoNum type="arabicPeriod"/>
            </a:pPr>
            <a:r>
              <a:rPr lang="en-US" dirty="0">
                <a:solidFill>
                  <a:schemeClr val="bg1">
                    <a:lumMod val="65000"/>
                  </a:schemeClr>
                </a:solidFill>
              </a:rPr>
              <a:t>What IS strategy?</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What are markets and how do you measure Market Attractiveness and Market Critical Success Factors?</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Strategic driving force</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Why market focused strategy is THE fundamental arbiter of strategic change</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a:solidFill>
                  <a:schemeClr val="tx2"/>
                </a:solidFill>
              </a:rPr>
              <a:t>How to drive business improvement from an understanding of Strategic Marketing fundamentals</a:t>
            </a:r>
          </a:p>
          <a:p>
            <a:pPr marL="342900" indent="-342900">
              <a:buClr>
                <a:schemeClr val="tx2"/>
              </a:buClr>
              <a:buFont typeface="+mj-lt"/>
              <a:buAutoNum type="arabicPeriod"/>
            </a:pP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32</a:t>
            </a:fld>
            <a:endParaRPr lang="en-US"/>
          </a:p>
        </p:txBody>
      </p:sp>
      <p:pic>
        <p:nvPicPr>
          <p:cNvPr id="313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970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
                                        <p:tgtEl>
                                          <p:spTgt spid="5">
                                            <p:txEl>
                                              <p:pRg st="6" end="6"/>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lvl="0">
              <a:spcBef>
                <a:spcPct val="0"/>
              </a:spcBef>
              <a:defRPr/>
            </a:pPr>
            <a:r>
              <a:rPr lang="en-US" sz="2400" b="1" dirty="0">
                <a:solidFill>
                  <a:srgbClr val="002060"/>
                </a:solidFill>
                <a:latin typeface="+mj-lt"/>
                <a:ea typeface="+mj-ea"/>
                <a:cs typeface="+mj-cs"/>
              </a:rPr>
              <a:t>How to drive business improvement from an understanding of Strategic Marketing fundamentals</a:t>
            </a:r>
          </a:p>
        </p:txBody>
      </p:sp>
      <p:sp>
        <p:nvSpPr>
          <p:cNvPr id="5" name="TextBox 4"/>
          <p:cNvSpPr txBox="1"/>
          <p:nvPr/>
        </p:nvSpPr>
        <p:spPr>
          <a:xfrm>
            <a:off x="642910" y="1628800"/>
            <a:ext cx="8143932" cy="2862322"/>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Project must be strategically aligned – the essence of how it thrives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Facilitators / consultants MUST understand the strategy</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The strategy must be understood and published (publicized) from the top down</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Inherently executives are the custodians of the strategic view and must be engaged with</a:t>
            </a: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33</a:t>
            </a:fld>
            <a:endParaRPr lang="en-US"/>
          </a:p>
        </p:txBody>
      </p:sp>
      <p:pic>
        <p:nvPicPr>
          <p:cNvPr id="313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257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lvl="0">
              <a:spcBef>
                <a:spcPct val="0"/>
              </a:spcBef>
              <a:defRPr/>
            </a:pPr>
            <a:r>
              <a:rPr lang="en-US" sz="2400" b="1" dirty="0">
                <a:solidFill>
                  <a:srgbClr val="002060"/>
                </a:solidFill>
                <a:latin typeface="+mj-lt"/>
                <a:ea typeface="+mj-ea"/>
                <a:cs typeface="+mj-cs"/>
              </a:rPr>
              <a:t>Adopting a focused approach to strategic business improvement</a:t>
            </a:r>
          </a:p>
        </p:txBody>
      </p:sp>
      <p:sp>
        <p:nvSpPr>
          <p:cNvPr id="5" name="TextBox 4"/>
          <p:cNvSpPr txBox="1"/>
          <p:nvPr/>
        </p:nvSpPr>
        <p:spPr>
          <a:xfrm>
            <a:off x="642910" y="1628800"/>
            <a:ext cx="8143932" cy="3970318"/>
          </a:xfrm>
          <a:prstGeom prst="rect">
            <a:avLst/>
          </a:prstGeom>
          <a:noFill/>
        </p:spPr>
        <p:txBody>
          <a:bodyPr wrap="square" rtlCol="0">
            <a:spAutoFit/>
          </a:bodyPr>
          <a:lstStyle/>
          <a:p>
            <a:pPr marL="342900" indent="-342900">
              <a:buClr>
                <a:schemeClr val="tx2"/>
              </a:buClr>
              <a:buFont typeface="+mj-lt"/>
              <a:buAutoNum type="arabicPeriod"/>
            </a:pPr>
            <a:r>
              <a:rPr lang="en-US" dirty="0">
                <a:solidFill>
                  <a:schemeClr val="bg1">
                    <a:lumMod val="65000"/>
                  </a:schemeClr>
                </a:solidFill>
              </a:rPr>
              <a:t>What IS strategy?</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What are markets and how do you measure Market Attractiveness and Market Critical Success Factors?</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Strategic driving force</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Why market focused strategy is THE fundamental arbiter of strategic change</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a:solidFill>
                  <a:schemeClr val="bg1">
                    <a:lumMod val="65000"/>
                  </a:schemeClr>
                </a:solidFill>
              </a:rPr>
              <a:t>How to drive business improvement from an understanding of Strategic Marketing fundamentals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a:solidFill>
                  <a:schemeClr val="tx2"/>
                </a:solidFill>
              </a:rPr>
              <a:t>Case study</a:t>
            </a:r>
          </a:p>
        </p:txBody>
      </p:sp>
      <p:sp>
        <p:nvSpPr>
          <p:cNvPr id="2" name="Slide Number Placeholder 1"/>
          <p:cNvSpPr>
            <a:spLocks noGrp="1"/>
          </p:cNvSpPr>
          <p:nvPr>
            <p:ph type="sldNum" sz="quarter" idx="12"/>
          </p:nvPr>
        </p:nvSpPr>
        <p:spPr/>
        <p:txBody>
          <a:bodyPr/>
          <a:lstStyle/>
          <a:p>
            <a:fld id="{89C9D035-6A94-4569-9779-E840D39ECC0D}" type="slidenum">
              <a:rPr lang="en-US" smtClean="0"/>
              <a:pPr/>
              <a:t>34</a:t>
            </a:fld>
            <a:endParaRPr lang="en-US"/>
          </a:p>
        </p:txBody>
      </p:sp>
      <p:pic>
        <p:nvPicPr>
          <p:cNvPr id="313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363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
                                        <p:tgtEl>
                                          <p:spTgt spid="5">
                                            <p:txEl>
                                              <p:pRg st="6" end="6"/>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500"/>
                                        <p:tgtEl>
                                          <p:spTgt spid="5">
                                            <p:txEl>
                                              <p:pRg st="8" end="8"/>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lvl="0">
              <a:spcBef>
                <a:spcPct val="0"/>
              </a:spcBef>
              <a:defRPr/>
            </a:pPr>
            <a:r>
              <a:rPr lang="en-US" sz="2400" b="1" dirty="0" smtClean="0">
                <a:solidFill>
                  <a:srgbClr val="002060"/>
                </a:solidFill>
                <a:latin typeface="+mj-lt"/>
                <a:ea typeface="+mj-ea"/>
                <a:cs typeface="+mj-cs"/>
              </a:rPr>
              <a:t>Case study</a:t>
            </a:r>
            <a:endParaRPr lang="en-US" sz="2400" b="1" dirty="0">
              <a:solidFill>
                <a:srgbClr val="002060"/>
              </a:solidFill>
              <a:latin typeface="+mj-lt"/>
              <a:ea typeface="+mj-ea"/>
              <a:cs typeface="+mj-cs"/>
            </a:endParaRPr>
          </a:p>
        </p:txBody>
      </p:sp>
      <p:sp>
        <p:nvSpPr>
          <p:cNvPr id="5" name="TextBox 4"/>
          <p:cNvSpPr txBox="1"/>
          <p:nvPr/>
        </p:nvSpPr>
        <p:spPr>
          <a:xfrm>
            <a:off x="642910" y="1628800"/>
            <a:ext cx="8143932" cy="4524315"/>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Stalled Business Information System (ERP) implementation</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Strategic driver of the client – exceptional service – </a:t>
            </a:r>
            <a:r>
              <a:rPr lang="en-US" b="1" u="sng" dirty="0" smtClean="0">
                <a:solidFill>
                  <a:schemeClr val="tx2"/>
                </a:solidFill>
              </a:rPr>
              <a:t>“we will compensate you for late delivery”</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Strategic driver of the software company – biggest player in their industry, average service is the norm</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Totally incompatible strategically – could not see eye to eye – constant conflict – project getting in the way of the essence of the business – the strategy</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Project terminated</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New software supplier – </a:t>
            </a:r>
            <a:r>
              <a:rPr lang="en-US" b="1" u="sng" dirty="0" smtClean="0">
                <a:solidFill>
                  <a:schemeClr val="tx2"/>
                </a:solidFill>
              </a:rPr>
              <a:t>“if a problem with our software results in late delivery we will compensate you”</a:t>
            </a:r>
            <a:endParaRPr lang="en-US" b="1" u="sng"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35</a:t>
            </a:fld>
            <a:endParaRPr lang="en-US"/>
          </a:p>
        </p:txBody>
      </p:sp>
      <p:pic>
        <p:nvPicPr>
          <p:cNvPr id="313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096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
                                        <p:tgtEl>
                                          <p:spTgt spid="5">
                                            <p:txEl>
                                              <p:pRg st="6" end="6"/>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500"/>
                                        <p:tgtEl>
                                          <p:spTgt spid="5">
                                            <p:txEl>
                                              <p:pRg st="8" end="8"/>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lvl="0">
              <a:spcBef>
                <a:spcPct val="0"/>
              </a:spcBef>
              <a:defRPr/>
            </a:pPr>
            <a:r>
              <a:rPr lang="en-US" sz="2400" b="1" dirty="0" smtClean="0">
                <a:solidFill>
                  <a:srgbClr val="002060"/>
                </a:solidFill>
                <a:latin typeface="+mj-lt"/>
                <a:ea typeface="+mj-ea"/>
                <a:cs typeface="+mj-cs"/>
              </a:rPr>
              <a:t>Summing up</a:t>
            </a:r>
            <a:endParaRPr lang="en-US" sz="2400" b="1" dirty="0">
              <a:solidFill>
                <a:srgbClr val="002060"/>
              </a:solidFill>
              <a:latin typeface="+mj-lt"/>
              <a:ea typeface="+mj-ea"/>
              <a:cs typeface="+mj-cs"/>
            </a:endParaRPr>
          </a:p>
        </p:txBody>
      </p:sp>
      <p:sp>
        <p:nvSpPr>
          <p:cNvPr id="5" name="TextBox 4"/>
          <p:cNvSpPr txBox="1"/>
          <p:nvPr/>
        </p:nvSpPr>
        <p:spPr>
          <a:xfrm>
            <a:off x="642910" y="1628800"/>
            <a:ext cx="8143932" cy="3416320"/>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Strategy is the essence of the business and how it thrives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Strategy is intuited in response to real customer needs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Business improvements that are strategically aligned and focused (essence of the business) will enable the business to thrive</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Actions that compromise or prejudice the strategic essence of the business will damage the business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Most business improvement initiatives FAIL to recognize this reality and therefore fail to deliver on their potential</a:t>
            </a:r>
          </a:p>
        </p:txBody>
      </p:sp>
      <p:sp>
        <p:nvSpPr>
          <p:cNvPr id="2" name="Slide Number Placeholder 1"/>
          <p:cNvSpPr>
            <a:spLocks noGrp="1"/>
          </p:cNvSpPr>
          <p:nvPr>
            <p:ph type="sldNum" sz="quarter" idx="12"/>
          </p:nvPr>
        </p:nvSpPr>
        <p:spPr/>
        <p:txBody>
          <a:bodyPr/>
          <a:lstStyle/>
          <a:p>
            <a:fld id="{89C9D035-6A94-4569-9779-E840D39ECC0D}" type="slidenum">
              <a:rPr lang="en-US" smtClean="0"/>
              <a:pPr/>
              <a:t>36</a:t>
            </a:fld>
            <a:endParaRPr lang="en-US"/>
          </a:p>
        </p:txBody>
      </p:sp>
      <p:pic>
        <p:nvPicPr>
          <p:cNvPr id="313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477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
                                        <p:tgtEl>
                                          <p:spTgt spid="5">
                                            <p:txEl>
                                              <p:pRg st="6" end="6"/>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2500306"/>
            <a:ext cx="9144000" cy="4357694"/>
          </a:xfrm>
          <a:prstGeom prst="rect">
            <a:avLst/>
          </a:prstGeom>
          <a:ln w="9525">
            <a:noFill/>
            <a:miter lim="800000"/>
            <a:headEnd/>
            <a:tailEnd/>
          </a:ln>
          <a:effectLst>
            <a:outerShdw blurRad="50800" dist="50800" dir="5400000" algn="ctr" rotWithShape="0">
              <a:srgbClr val="000000"/>
            </a:outerShdw>
          </a:effectLst>
        </p:spPr>
      </p:pic>
      <p:sp>
        <p:nvSpPr>
          <p:cNvPr id="20" name="TextBox 19"/>
          <p:cNvSpPr txBox="1"/>
          <p:nvPr/>
        </p:nvSpPr>
        <p:spPr>
          <a:xfrm>
            <a:off x="500034" y="142852"/>
            <a:ext cx="7286676" cy="1200329"/>
          </a:xfrm>
          <a:prstGeom prst="rect">
            <a:avLst/>
          </a:prstGeom>
          <a:noFill/>
        </p:spPr>
        <p:txBody>
          <a:bodyPr wrap="square" rtlCol="0">
            <a:spAutoFit/>
          </a:bodyPr>
          <a:lstStyle/>
          <a:p>
            <a:r>
              <a:rPr lang="en-ZA" sz="2400" b="1" dirty="0" smtClean="0">
                <a:solidFill>
                  <a:schemeClr val="tx2"/>
                </a:solidFill>
              </a:rPr>
              <a:t>If you do not act within 48 hours you probably never will </a:t>
            </a:r>
            <a:r>
              <a:rPr lang="en-ZA" dirty="0" smtClean="0">
                <a:solidFill>
                  <a:schemeClr val="tx2"/>
                </a:solidFill>
              </a:rPr>
              <a:t>(Bill Gates)</a:t>
            </a:r>
          </a:p>
          <a:p>
            <a:r>
              <a:rPr lang="en-ZA" sz="2400" b="1" dirty="0" smtClean="0">
                <a:solidFill>
                  <a:schemeClr val="tx2"/>
                </a:solidFill>
              </a:rPr>
              <a:t>Act TODAY! </a:t>
            </a:r>
            <a:r>
              <a:rPr lang="en-ZA" sz="2400" b="1" dirty="0" smtClean="0">
                <a:solidFill>
                  <a:schemeClr val="tx2"/>
                </a:solidFill>
                <a:sym typeface="Wingdings" pitchFamily="2" charset="2"/>
              </a:rPr>
              <a:t></a:t>
            </a:r>
            <a:endParaRPr lang="en-US" sz="2400" b="1" dirty="0">
              <a:solidFill>
                <a:schemeClr val="tx2"/>
              </a:solidFill>
            </a:endParaRPr>
          </a:p>
        </p:txBody>
      </p:sp>
      <p:sp>
        <p:nvSpPr>
          <p:cNvPr id="5" name="Rectangle 4"/>
          <p:cNvSpPr/>
          <p:nvPr/>
        </p:nvSpPr>
        <p:spPr>
          <a:xfrm>
            <a:off x="285720" y="1500174"/>
            <a:ext cx="8643998" cy="1200329"/>
          </a:xfrm>
          <a:prstGeom prst="rect">
            <a:avLst/>
          </a:prstGeom>
        </p:spPr>
        <p:txBody>
          <a:bodyPr wrap="square">
            <a:spAutoFit/>
          </a:bodyPr>
          <a:lstStyle/>
          <a:p>
            <a:r>
              <a:rPr lang="en-US" dirty="0" smtClean="0">
                <a:solidFill>
                  <a:srgbClr val="150C8E"/>
                </a:solidFill>
              </a:rPr>
              <a:t>What is your single most important insight from this presentation?</a:t>
            </a:r>
          </a:p>
          <a:p>
            <a:endParaRPr lang="en-US" dirty="0" smtClean="0">
              <a:solidFill>
                <a:srgbClr val="150C8E"/>
              </a:solidFill>
            </a:endParaRPr>
          </a:p>
          <a:p>
            <a:r>
              <a:rPr lang="en-US" dirty="0" smtClean="0">
                <a:solidFill>
                  <a:srgbClr val="150C8E"/>
                </a:solidFill>
              </a:rPr>
              <a:t>What is the single most practical action that you can take tomorrow to apply strategic (right thing / essence thinking) more effectively?</a:t>
            </a:r>
            <a:endParaRPr lang="en-US" dirty="0">
              <a:solidFill>
                <a:srgbClr val="150C8E"/>
              </a:solidFill>
            </a:endParaRPr>
          </a:p>
        </p:txBody>
      </p:sp>
      <p:sp>
        <p:nvSpPr>
          <p:cNvPr id="3" name="Slide Number Placeholder 2"/>
          <p:cNvSpPr>
            <a:spLocks noGrp="1"/>
          </p:cNvSpPr>
          <p:nvPr>
            <p:ph type="sldNum" sz="quarter" idx="12"/>
          </p:nvPr>
        </p:nvSpPr>
        <p:spPr/>
        <p:txBody>
          <a:bodyPr/>
          <a:lstStyle/>
          <a:p>
            <a:fld id="{89C9D035-6A94-4569-9779-E840D39ECC0D}" type="slidenum">
              <a:rPr lang="en-US" smtClean="0"/>
              <a:pPr/>
              <a:t>37</a:t>
            </a:fld>
            <a:endParaRPr lang="en-US"/>
          </a:p>
        </p:txBody>
      </p:sp>
      <p:sp>
        <p:nvSpPr>
          <p:cNvPr id="7" name="TextBox 6"/>
          <p:cNvSpPr txBox="1"/>
          <p:nvPr/>
        </p:nvSpPr>
        <p:spPr>
          <a:xfrm rot="19904817">
            <a:off x="1419607" y="3173677"/>
            <a:ext cx="5447527" cy="1754326"/>
          </a:xfrm>
          <a:prstGeom prst="rect">
            <a:avLst/>
          </a:prstGeom>
          <a:noFill/>
          <a:ln w="50800" cap="rnd">
            <a:solidFill>
              <a:schemeClr val="accent1">
                <a:shade val="50000"/>
              </a:schemeClr>
            </a:solidFill>
          </a:ln>
        </p:spPr>
        <p:txBody>
          <a:bodyPr wrap="square" rtlCol="0">
            <a:spAutoFit/>
          </a:bodyPr>
          <a:lstStyle>
            <a:defPPr>
              <a:defRPr lang="en-US"/>
            </a:defPPr>
            <a:lvl1pPr algn="ctr">
              <a:defRPr sz="3600">
                <a:solidFill>
                  <a:srgbClr val="FF0000"/>
                </a:solidFill>
              </a:defRPr>
            </a:lvl1pPr>
          </a:lstStyle>
          <a:p>
            <a:r>
              <a:rPr lang="en-ZA" dirty="0" smtClean="0"/>
              <a:t>Please write down your thoughts</a:t>
            </a:r>
          </a:p>
          <a:p>
            <a:r>
              <a:rPr lang="en-ZA" dirty="0" smtClean="0"/>
              <a:t>NOW</a:t>
            </a:r>
            <a:endParaRPr lang="en-US" dirty="0"/>
          </a:p>
        </p:txBody>
      </p:sp>
      <p:sp>
        <p:nvSpPr>
          <p:cNvPr id="8" name="Rectangle 7"/>
          <p:cNvSpPr/>
          <p:nvPr/>
        </p:nvSpPr>
        <p:spPr>
          <a:xfrm>
            <a:off x="3995936" y="620688"/>
            <a:ext cx="136815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1000"/>
                                        <p:tgtEl>
                                          <p:spTgt spid="19458"/>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childTnLst>
                                </p:cTn>
                              </p:par>
                            </p:childTnLst>
                          </p:cTn>
                        </p:par>
                        <p:par>
                          <p:cTn id="16" fill="hold">
                            <p:stCondLst>
                              <p:cond delay="2500"/>
                            </p:stCondLst>
                            <p:childTnLst>
                              <p:par>
                                <p:cTn id="17" presetID="2" presetClass="entr" presetSubtype="3"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1+#ppt_w/2"/>
                                          </p:val>
                                        </p:tav>
                                        <p:tav tm="100000">
                                          <p:val>
                                            <p:strVal val="#ppt_x"/>
                                          </p:val>
                                        </p:tav>
                                      </p:tavLst>
                                    </p:anim>
                                    <p:anim calcmode="lin" valueType="num">
                                      <p:cBhvr additive="base">
                                        <p:cTn id="20" dur="2000" fill="hold"/>
                                        <p:tgtEl>
                                          <p:spTgt spid="7"/>
                                        </p:tgtEl>
                                        <p:attrNameLst>
                                          <p:attrName>ppt_y</p:attrName>
                                        </p:attrNameLst>
                                      </p:cBhvr>
                                      <p:tavLst>
                                        <p:tav tm="0">
                                          <p:val>
                                            <p:strVal val="0-#ppt_h/2"/>
                                          </p:val>
                                        </p:tav>
                                        <p:tav tm="100000">
                                          <p:val>
                                            <p:strVal val="#ppt_y"/>
                                          </p:val>
                                        </p:tav>
                                      </p:tavLst>
                                    </p:anim>
                                  </p:childTnLst>
                                </p:cTn>
                              </p:par>
                            </p:childTnLst>
                          </p:cTn>
                        </p:par>
                        <p:par>
                          <p:cTn id="21" fill="hold">
                            <p:stCondLst>
                              <p:cond delay="4500"/>
                            </p:stCondLst>
                            <p:childTnLst>
                              <p:par>
                                <p:cTn id="22" presetID="10" presetClass="entr" presetSubtype="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9C9D035-6A94-4569-9779-E840D39ECC0D}" type="slidenum">
              <a:rPr lang="en-US" smtClean="0"/>
              <a:pPr/>
              <a:t>38</a:t>
            </a:fld>
            <a:endParaRPr lang="en-US"/>
          </a:p>
        </p:txBody>
      </p:sp>
      <p:pic>
        <p:nvPicPr>
          <p:cNvPr id="314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964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9512" y="6165304"/>
            <a:ext cx="4968552" cy="369332"/>
          </a:xfrm>
          <a:prstGeom prst="rect">
            <a:avLst/>
          </a:prstGeom>
          <a:noFill/>
        </p:spPr>
        <p:txBody>
          <a:bodyPr wrap="square" rtlCol="0">
            <a:spAutoFit/>
          </a:bodyPr>
          <a:lstStyle/>
          <a:p>
            <a:r>
              <a:rPr lang="en-US" b="1" dirty="0" smtClean="0"/>
              <a:t>James@JamesARobertson.com</a:t>
            </a:r>
            <a:endParaRPr lang="en-US" b="1" dirty="0"/>
          </a:p>
        </p:txBody>
      </p:sp>
    </p:spTree>
    <p:extLst>
      <p:ext uri="{BB962C8B-B14F-4D97-AF65-F5344CB8AC3E}">
        <p14:creationId xmlns:p14="http://schemas.microsoft.com/office/powerpoint/2010/main" val="289781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2" name="Rectangle 2"/>
          <p:cNvSpPr>
            <a:spLocks noGrp="1" noChangeArrowheads="1"/>
          </p:cNvSpPr>
          <p:nvPr>
            <p:ph type="title"/>
          </p:nvPr>
        </p:nvSpPr>
        <p:spPr/>
        <p:txBody>
          <a:bodyPr>
            <a:normAutofit/>
          </a:bodyPr>
          <a:lstStyle/>
          <a:p>
            <a:pPr algn="l" eaLnBrk="1" hangingPunct="1"/>
            <a:r>
              <a:rPr lang="en-ZA" sz="2400" b="1" dirty="0" smtClean="0"/>
              <a:t>What is strategy?</a:t>
            </a:r>
            <a:br>
              <a:rPr lang="en-ZA" sz="2400" b="1" dirty="0" smtClean="0"/>
            </a:br>
            <a:endParaRPr lang="en-ZA" sz="2400" b="1" dirty="0" smtClean="0"/>
          </a:p>
        </p:txBody>
      </p:sp>
      <p:sp>
        <p:nvSpPr>
          <p:cNvPr id="40964" name="Rectangle 4"/>
          <p:cNvSpPr>
            <a:spLocks noChangeArrowheads="1"/>
          </p:cNvSpPr>
          <p:nvPr/>
        </p:nvSpPr>
        <p:spPr bwMode="auto">
          <a:xfrm>
            <a:off x="1714500" y="1556792"/>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40965" name="Straight Connector 6"/>
          <p:cNvCxnSpPr>
            <a:cxnSpLocks noChangeShapeType="1"/>
            <a:stCxn id="40964" idx="0"/>
            <a:endCxn id="40964" idx="2"/>
          </p:cNvCxnSpPr>
          <p:nvPr/>
        </p:nvCxnSpPr>
        <p:spPr bwMode="auto">
          <a:xfrm rot="16200000" flipH="1">
            <a:off x="3285331" y="3449886"/>
            <a:ext cx="3787775" cy="1588"/>
          </a:xfrm>
          <a:prstGeom prst="line">
            <a:avLst/>
          </a:prstGeom>
          <a:noFill/>
          <a:ln w="19050" algn="ctr">
            <a:solidFill>
              <a:schemeClr val="tx1"/>
            </a:solidFill>
            <a:round/>
            <a:headEnd/>
            <a:tailEnd/>
          </a:ln>
        </p:spPr>
      </p:cxnSp>
      <p:pic>
        <p:nvPicPr>
          <p:cNvPr id="40966" name="Picture 2"/>
          <p:cNvPicPr>
            <a:picLocks noChangeAspect="1" noChangeArrowheads="1"/>
          </p:cNvPicPr>
          <p:nvPr/>
        </p:nvPicPr>
        <p:blipFill>
          <a:blip r:embed="rId4" cstate="print"/>
          <a:srcRect/>
          <a:stretch>
            <a:fillRect/>
          </a:stretch>
        </p:blipFill>
        <p:spPr bwMode="auto">
          <a:xfrm>
            <a:off x="5214938" y="1594893"/>
            <a:ext cx="3429000" cy="1857375"/>
          </a:xfrm>
          <a:prstGeom prst="rect">
            <a:avLst/>
          </a:prstGeom>
          <a:noFill/>
          <a:ln w="9525">
            <a:noFill/>
            <a:miter lim="800000"/>
            <a:headEnd/>
            <a:tailEnd/>
          </a:ln>
        </p:spPr>
      </p:pic>
      <p:cxnSp>
        <p:nvCxnSpPr>
          <p:cNvPr id="40967" name="Straight Connector 8"/>
          <p:cNvCxnSpPr>
            <a:cxnSpLocks noChangeShapeType="1"/>
            <a:stCxn id="40964" idx="1"/>
            <a:endCxn id="40964" idx="3"/>
          </p:cNvCxnSpPr>
          <p:nvPr/>
        </p:nvCxnSpPr>
        <p:spPr bwMode="auto">
          <a:xfrm rot="10800000" flipH="1">
            <a:off x="1714500" y="3450679"/>
            <a:ext cx="6929438" cy="1588"/>
          </a:xfrm>
          <a:prstGeom prst="line">
            <a:avLst/>
          </a:prstGeom>
          <a:noFill/>
          <a:ln w="19050" algn="ctr">
            <a:solidFill>
              <a:schemeClr val="tx1"/>
            </a:solidFill>
            <a:round/>
            <a:headEnd/>
            <a:tailEnd/>
          </a:ln>
        </p:spPr>
      </p:cxnSp>
      <p:sp>
        <p:nvSpPr>
          <p:cNvPr id="40968" name="TextBox 10"/>
          <p:cNvSpPr txBox="1">
            <a:spLocks noChangeArrowheads="1"/>
          </p:cNvSpPr>
          <p:nvPr/>
        </p:nvSpPr>
        <p:spPr bwMode="auto">
          <a:xfrm>
            <a:off x="6858000" y="1556792"/>
            <a:ext cx="1643063" cy="369887"/>
          </a:xfrm>
          <a:prstGeom prst="rect">
            <a:avLst/>
          </a:prstGeom>
          <a:noFill/>
          <a:ln w="9525">
            <a:noFill/>
            <a:miter lim="800000"/>
            <a:headEnd/>
            <a:tailEnd/>
          </a:ln>
        </p:spPr>
        <p:txBody>
          <a:bodyPr>
            <a:spAutoFit/>
          </a:bodyPr>
          <a:lstStyle/>
          <a:p>
            <a:pPr algn="r"/>
            <a:r>
              <a:rPr lang="en-US" dirty="0"/>
              <a:t>Thrive</a:t>
            </a:r>
          </a:p>
        </p:txBody>
      </p:sp>
      <p:sp>
        <p:nvSpPr>
          <p:cNvPr id="40969" name="TextBox 11"/>
          <p:cNvSpPr txBox="1">
            <a:spLocks noChangeArrowheads="1"/>
          </p:cNvSpPr>
          <p:nvPr/>
        </p:nvSpPr>
        <p:spPr bwMode="auto">
          <a:xfrm>
            <a:off x="1643063" y="5485854"/>
            <a:ext cx="6643687" cy="369888"/>
          </a:xfrm>
          <a:prstGeom prst="rect">
            <a:avLst/>
          </a:prstGeom>
          <a:noFill/>
          <a:ln w="9525">
            <a:noFill/>
            <a:miter lim="800000"/>
            <a:headEnd/>
            <a:tailEnd/>
          </a:ln>
        </p:spPr>
        <p:txBody>
          <a:bodyPr>
            <a:spAutoFit/>
          </a:bodyPr>
          <a:lstStyle/>
          <a:p>
            <a:r>
              <a:rPr lang="en-US" dirty="0"/>
              <a:t>Strategy – Doing the right things </a:t>
            </a:r>
            <a:r>
              <a:rPr lang="en-US" dirty="0">
                <a:sym typeface="Wingdings" pitchFamily="2" charset="2"/>
              </a:rPr>
              <a:t></a:t>
            </a:r>
            <a:endParaRPr lang="en-US" dirty="0"/>
          </a:p>
        </p:txBody>
      </p:sp>
      <p:pic>
        <p:nvPicPr>
          <p:cNvPr id="40970" name="Picture 3"/>
          <p:cNvPicPr>
            <a:picLocks noChangeAspect="1" noChangeArrowheads="1"/>
          </p:cNvPicPr>
          <p:nvPr/>
        </p:nvPicPr>
        <p:blipFill>
          <a:blip r:embed="rId5" cstate="print"/>
          <a:srcRect/>
          <a:stretch>
            <a:fillRect/>
          </a:stretch>
        </p:blipFill>
        <p:spPr bwMode="auto">
          <a:xfrm>
            <a:off x="5214938" y="3485604"/>
            <a:ext cx="3429000" cy="1857375"/>
          </a:xfrm>
          <a:prstGeom prst="rect">
            <a:avLst/>
          </a:prstGeom>
          <a:noFill/>
          <a:ln w="9525">
            <a:noFill/>
            <a:miter lim="800000"/>
            <a:headEnd/>
            <a:tailEnd/>
          </a:ln>
        </p:spPr>
      </p:pic>
      <p:sp>
        <p:nvSpPr>
          <p:cNvPr id="40971" name="TextBox 16"/>
          <p:cNvSpPr txBox="1">
            <a:spLocks noChangeArrowheads="1"/>
          </p:cNvSpPr>
          <p:nvPr/>
        </p:nvSpPr>
        <p:spPr bwMode="auto">
          <a:xfrm rot="-5400000">
            <a:off x="-462014" y="3303755"/>
            <a:ext cx="3685869" cy="369887"/>
          </a:xfrm>
          <a:prstGeom prst="rect">
            <a:avLst/>
          </a:prstGeom>
          <a:noFill/>
          <a:ln w="9525">
            <a:noFill/>
            <a:miter lim="800000"/>
            <a:headEnd/>
            <a:tailEnd/>
          </a:ln>
        </p:spPr>
        <p:txBody>
          <a:bodyPr wrap="square">
            <a:spAutoFit/>
          </a:bodyPr>
          <a:lstStyle/>
          <a:p>
            <a:r>
              <a:rPr lang="en-US" dirty="0"/>
              <a:t>Tactics – Doing things right </a:t>
            </a:r>
            <a:r>
              <a:rPr lang="en-US" dirty="0">
                <a:sym typeface="Wingdings" pitchFamily="2" charset="2"/>
              </a:rPr>
              <a:t></a:t>
            </a:r>
            <a:endParaRPr lang="en-US" dirty="0"/>
          </a:p>
        </p:txBody>
      </p:sp>
      <p:sp>
        <p:nvSpPr>
          <p:cNvPr id="40972" name="TextBox 18"/>
          <p:cNvSpPr txBox="1">
            <a:spLocks noChangeArrowheads="1"/>
          </p:cNvSpPr>
          <p:nvPr/>
        </p:nvSpPr>
        <p:spPr bwMode="auto">
          <a:xfrm>
            <a:off x="7215188" y="4985792"/>
            <a:ext cx="1285875" cy="369887"/>
          </a:xfrm>
          <a:prstGeom prst="rect">
            <a:avLst/>
          </a:prstGeom>
          <a:noFill/>
          <a:ln w="9525">
            <a:noFill/>
            <a:miter lim="800000"/>
            <a:headEnd/>
            <a:tailEnd/>
          </a:ln>
        </p:spPr>
        <p:txBody>
          <a:bodyPr>
            <a:spAutoFit/>
          </a:bodyPr>
          <a:lstStyle/>
          <a:p>
            <a:pPr algn="r"/>
            <a:r>
              <a:rPr lang="en-US" dirty="0">
                <a:solidFill>
                  <a:schemeClr val="bg1"/>
                </a:solidFill>
              </a:rPr>
              <a:t>Survive</a:t>
            </a:r>
          </a:p>
        </p:txBody>
      </p:sp>
      <p:pic>
        <p:nvPicPr>
          <p:cNvPr id="312322" name="Picture 2" descr="D:\DaO3\2\2I_Images\Tombstone\iStock_000006128165Small Reduc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9825" y="2309811"/>
            <a:ext cx="2162175" cy="2238375"/>
          </a:xfrm>
          <a:prstGeom prst="rect">
            <a:avLst/>
          </a:prstGeom>
          <a:noFill/>
          <a:extLst>
            <a:ext uri="{909E8E84-426E-40DD-AFC4-6F175D3DCCD1}">
              <a14:hiddenFill xmlns:a14="http://schemas.microsoft.com/office/drawing/2010/main">
                <a:solidFill>
                  <a:srgbClr val="FFFFFF"/>
                </a:solidFill>
              </a14:hiddenFill>
            </a:ext>
          </a:extLst>
        </p:spPr>
      </p:pic>
      <p:pic>
        <p:nvPicPr>
          <p:cNvPr id="40973" name="Picture 2"/>
          <p:cNvPicPr>
            <a:picLocks noChangeAspect="1" noChangeArrowheads="1"/>
          </p:cNvPicPr>
          <p:nvPr/>
        </p:nvPicPr>
        <p:blipFill>
          <a:blip r:embed="rId7" cstate="print"/>
          <a:srcRect/>
          <a:stretch>
            <a:fillRect/>
          </a:stretch>
        </p:blipFill>
        <p:spPr bwMode="auto">
          <a:xfrm>
            <a:off x="1749424" y="3449094"/>
            <a:ext cx="3429000" cy="1919288"/>
          </a:xfrm>
          <a:prstGeom prst="rect">
            <a:avLst/>
          </a:prstGeom>
          <a:noFill/>
          <a:ln w="9525">
            <a:noFill/>
            <a:miter lim="800000"/>
            <a:headEnd/>
            <a:tailEnd/>
          </a:ln>
        </p:spPr>
      </p:pic>
      <p:pic>
        <p:nvPicPr>
          <p:cNvPr id="40975" name="Picture 3"/>
          <p:cNvPicPr>
            <a:picLocks noChangeAspect="1" noChangeArrowheads="1"/>
          </p:cNvPicPr>
          <p:nvPr/>
        </p:nvPicPr>
        <p:blipFill>
          <a:blip r:embed="rId8" cstate="print"/>
          <a:srcRect/>
          <a:stretch>
            <a:fillRect/>
          </a:stretch>
        </p:blipFill>
        <p:spPr bwMode="auto">
          <a:xfrm>
            <a:off x="1744611" y="1571623"/>
            <a:ext cx="3429000" cy="1857375"/>
          </a:xfrm>
          <a:prstGeom prst="rect">
            <a:avLst/>
          </a:prstGeom>
          <a:noFill/>
          <a:ln w="9525">
            <a:noFill/>
            <a:miter lim="800000"/>
            <a:headEnd/>
            <a:tailEnd/>
          </a:ln>
        </p:spPr>
      </p:pic>
      <p:pic>
        <p:nvPicPr>
          <p:cNvPr id="40977" name="Content Placeholder 4" descr="jara final logo 2 copy.jpg"/>
          <p:cNvPicPr>
            <a:picLocks noChangeAspect="1"/>
          </p:cNvPicPr>
          <p:nvPr/>
        </p:nvPicPr>
        <p:blipFill>
          <a:blip r:embed="rId9" cstate="print"/>
          <a:srcRect/>
          <a:stretch>
            <a:fillRect/>
          </a:stretch>
        </p:blipFill>
        <p:spPr bwMode="auto">
          <a:xfrm>
            <a:off x="7143532" y="142852"/>
            <a:ext cx="1716326" cy="114300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89C9D035-6A94-4569-9779-E840D39ECC0D}" type="slidenum">
              <a:rPr lang="en-US" smtClean="0"/>
              <a:pPr/>
              <a:t>4</a:t>
            </a:fld>
            <a:endParaRPr lang="en-US"/>
          </a:p>
        </p:txBody>
      </p:sp>
      <p:sp>
        <p:nvSpPr>
          <p:cNvPr id="18" name="Rectangle 17"/>
          <p:cNvSpPr/>
          <p:nvPr/>
        </p:nvSpPr>
        <p:spPr>
          <a:xfrm>
            <a:off x="473974" y="6426735"/>
            <a:ext cx="7626418" cy="307777"/>
          </a:xfrm>
          <a:prstGeom prst="rect">
            <a:avLst/>
          </a:prstGeom>
        </p:spPr>
        <p:txBody>
          <a:bodyPr wrap="square">
            <a:spAutoFit/>
          </a:bodyPr>
          <a:lstStyle/>
          <a:p>
            <a:r>
              <a:rPr lang="en-US" sz="1400" dirty="0" smtClean="0"/>
              <a:t>Professor Malcolm McDonald – </a:t>
            </a:r>
            <a:r>
              <a:rPr lang="en-US" sz="1400" dirty="0">
                <a:hlinkClick r:id="rId10"/>
              </a:rPr>
              <a:t>http://</a:t>
            </a:r>
            <a:r>
              <a:rPr lang="en-US" sz="1400" dirty="0" smtClean="0">
                <a:hlinkClick r:id="rId10"/>
              </a:rPr>
              <a:t>www.malcolm-mcdonald.com/</a:t>
            </a:r>
            <a:endParaRPr lang="en-US" sz="1400" dirty="0"/>
          </a:p>
        </p:txBody>
      </p:sp>
      <p:sp>
        <p:nvSpPr>
          <p:cNvPr id="21" name="TextBox 15"/>
          <p:cNvSpPr txBox="1">
            <a:spLocks noChangeArrowheads="1"/>
          </p:cNvSpPr>
          <p:nvPr/>
        </p:nvSpPr>
        <p:spPr bwMode="auto">
          <a:xfrm>
            <a:off x="2786062" y="3244054"/>
            <a:ext cx="1285875" cy="369888"/>
          </a:xfrm>
          <a:prstGeom prst="rect">
            <a:avLst/>
          </a:prstGeom>
          <a:noFill/>
          <a:ln w="9525">
            <a:noFill/>
            <a:miter lim="800000"/>
            <a:headEnd/>
            <a:tailEnd/>
          </a:ln>
        </p:spPr>
        <p:txBody>
          <a:bodyPr>
            <a:spAutoFit/>
          </a:bodyPr>
          <a:lstStyle/>
          <a:p>
            <a:pPr algn="ctr"/>
            <a:r>
              <a:rPr lang="en-US" b="1" dirty="0" smtClean="0">
                <a:solidFill>
                  <a:srgbClr val="FF0000"/>
                </a:solidFill>
              </a:rPr>
              <a:t>Die</a:t>
            </a:r>
            <a:endParaRPr lang="en-US" b="1" dirty="0">
              <a:solidFill>
                <a:srgbClr val="FF0000"/>
              </a:solidFill>
            </a:endParaRPr>
          </a:p>
        </p:txBody>
      </p:sp>
      <p:sp>
        <p:nvSpPr>
          <p:cNvPr id="40976" name="TextBox 15"/>
          <p:cNvSpPr txBox="1">
            <a:spLocks noChangeArrowheads="1"/>
          </p:cNvSpPr>
          <p:nvPr/>
        </p:nvSpPr>
        <p:spPr bwMode="auto">
          <a:xfrm>
            <a:off x="1857375" y="1628229"/>
            <a:ext cx="1285875" cy="369888"/>
          </a:xfrm>
          <a:prstGeom prst="rect">
            <a:avLst/>
          </a:prstGeom>
          <a:noFill/>
          <a:ln w="9525">
            <a:noFill/>
            <a:miter lim="800000"/>
            <a:headEnd/>
            <a:tailEnd/>
          </a:ln>
        </p:spPr>
        <p:txBody>
          <a:bodyPr>
            <a:spAutoFit/>
          </a:bodyPr>
          <a:lstStyle/>
          <a:p>
            <a:r>
              <a:rPr lang="en-US" dirty="0">
                <a:solidFill>
                  <a:schemeClr val="bg1"/>
                </a:solidFill>
              </a:rPr>
              <a:t>Die fast</a:t>
            </a:r>
          </a:p>
        </p:txBody>
      </p:sp>
      <p:sp>
        <p:nvSpPr>
          <p:cNvPr id="40974" name="TextBox 13"/>
          <p:cNvSpPr txBox="1">
            <a:spLocks noChangeArrowheads="1"/>
          </p:cNvSpPr>
          <p:nvPr/>
        </p:nvSpPr>
        <p:spPr bwMode="auto">
          <a:xfrm>
            <a:off x="1714500" y="4973092"/>
            <a:ext cx="1714500" cy="369887"/>
          </a:xfrm>
          <a:prstGeom prst="rect">
            <a:avLst/>
          </a:prstGeom>
          <a:noFill/>
          <a:ln w="9525">
            <a:noFill/>
            <a:miter lim="800000"/>
            <a:headEnd/>
            <a:tailEnd/>
          </a:ln>
        </p:spPr>
        <p:txBody>
          <a:bodyPr>
            <a:spAutoFit/>
          </a:bodyPr>
          <a:lstStyle/>
          <a:p>
            <a:r>
              <a:rPr lang="en-US" dirty="0">
                <a:solidFill>
                  <a:schemeClr val="bg1"/>
                </a:solidFill>
              </a:rPr>
              <a:t>Die slowly</a:t>
            </a:r>
          </a:p>
        </p:txBody>
      </p:sp>
    </p:spTree>
    <p:extLst>
      <p:ext uri="{BB962C8B-B14F-4D97-AF65-F5344CB8AC3E}">
        <p14:creationId xmlns:p14="http://schemas.microsoft.com/office/powerpoint/2010/main" val="290329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500"/>
                                        <p:tgtEl>
                                          <p:spTgt spid="4096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967"/>
                                        </p:tgtEl>
                                        <p:attrNameLst>
                                          <p:attrName>style.visibility</p:attrName>
                                        </p:attrNameLst>
                                      </p:cBhvr>
                                      <p:to>
                                        <p:strVal val="visible"/>
                                      </p:to>
                                    </p:set>
                                    <p:animEffect transition="in" filter="fade">
                                      <p:cBhvr>
                                        <p:cTn id="11" dur="500"/>
                                        <p:tgtEl>
                                          <p:spTgt spid="40967"/>
                                        </p:tgtEl>
                                      </p:cBhvr>
                                    </p:animEffect>
                                  </p:childTnLst>
                                </p:cTn>
                              </p:par>
                              <p:par>
                                <p:cTn id="12" presetID="10" presetClass="entr" presetSubtype="0" fill="hold" nodeType="withEffect">
                                  <p:stCondLst>
                                    <p:cond delay="0"/>
                                  </p:stCondLst>
                                  <p:childTnLst>
                                    <p:set>
                                      <p:cBhvr>
                                        <p:cTn id="13" dur="1" fill="hold">
                                          <p:stCondLst>
                                            <p:cond delay="0"/>
                                          </p:stCondLst>
                                        </p:cTn>
                                        <p:tgtEl>
                                          <p:spTgt spid="40965"/>
                                        </p:tgtEl>
                                        <p:attrNameLst>
                                          <p:attrName>style.visibility</p:attrName>
                                        </p:attrNameLst>
                                      </p:cBhvr>
                                      <p:to>
                                        <p:strVal val="visible"/>
                                      </p:to>
                                    </p:set>
                                    <p:animEffect transition="in" filter="fade">
                                      <p:cBhvr>
                                        <p:cTn id="14" dur="500"/>
                                        <p:tgtEl>
                                          <p:spTgt spid="40965"/>
                                        </p:tgtEl>
                                      </p:cBhvr>
                                    </p:animEffect>
                                  </p:childTnLst>
                                </p:cTn>
                              </p:par>
                            </p:childTnLst>
                          </p:cTn>
                        </p:par>
                        <p:par>
                          <p:cTn id="15" fill="hold">
                            <p:stCondLst>
                              <p:cond delay="1000"/>
                            </p:stCondLst>
                            <p:childTnLst>
                              <p:par>
                                <p:cTn id="16" presetID="2" presetClass="entr" presetSubtype="3"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2" presetClass="entr" presetSubtype="3" fill="hold" grpId="0" nodeType="afterEffect">
                                  <p:stCondLst>
                                    <p:cond delay="0"/>
                                  </p:stCondLst>
                                  <p:childTnLst>
                                    <p:set>
                                      <p:cBhvr>
                                        <p:cTn id="22" dur="1" fill="hold">
                                          <p:stCondLst>
                                            <p:cond delay="0"/>
                                          </p:stCondLst>
                                        </p:cTn>
                                        <p:tgtEl>
                                          <p:spTgt spid="40969"/>
                                        </p:tgtEl>
                                        <p:attrNameLst>
                                          <p:attrName>style.visibility</p:attrName>
                                        </p:attrNameLst>
                                      </p:cBhvr>
                                      <p:to>
                                        <p:strVal val="visible"/>
                                      </p:to>
                                    </p:set>
                                    <p:anim calcmode="lin" valueType="num">
                                      <p:cBhvr additive="base">
                                        <p:cTn id="23" dur="500" fill="hold"/>
                                        <p:tgtEl>
                                          <p:spTgt spid="40969"/>
                                        </p:tgtEl>
                                        <p:attrNameLst>
                                          <p:attrName>ppt_x</p:attrName>
                                        </p:attrNameLst>
                                      </p:cBhvr>
                                      <p:tavLst>
                                        <p:tav tm="0">
                                          <p:val>
                                            <p:strVal val="1+#ppt_w/2"/>
                                          </p:val>
                                        </p:tav>
                                        <p:tav tm="100000">
                                          <p:val>
                                            <p:strVal val="#ppt_x"/>
                                          </p:val>
                                        </p:tav>
                                      </p:tavLst>
                                    </p:anim>
                                    <p:anim calcmode="lin" valueType="num">
                                      <p:cBhvr additive="base">
                                        <p:cTn id="24" dur="500" fill="hold"/>
                                        <p:tgtEl>
                                          <p:spTgt spid="40969"/>
                                        </p:tgtEl>
                                        <p:attrNameLst>
                                          <p:attrName>ppt_y</p:attrName>
                                        </p:attrNameLst>
                                      </p:cBhvr>
                                      <p:tavLst>
                                        <p:tav tm="0">
                                          <p:val>
                                            <p:strVal val="0-#ppt_h/2"/>
                                          </p:val>
                                        </p:tav>
                                        <p:tav tm="100000">
                                          <p:val>
                                            <p:strVal val="#ppt_y"/>
                                          </p:val>
                                        </p:tav>
                                      </p:tavLst>
                                    </p:anim>
                                  </p:childTnLst>
                                </p:cTn>
                              </p:par>
                            </p:childTnLst>
                          </p:cTn>
                        </p:par>
                        <p:par>
                          <p:cTn id="25" fill="hold">
                            <p:stCondLst>
                              <p:cond delay="2000"/>
                            </p:stCondLst>
                            <p:childTnLst>
                              <p:par>
                                <p:cTn id="26" presetID="2" presetClass="entr" presetSubtype="8" fill="hold" grpId="0" nodeType="afterEffect">
                                  <p:stCondLst>
                                    <p:cond delay="0"/>
                                  </p:stCondLst>
                                  <p:childTnLst>
                                    <p:set>
                                      <p:cBhvr>
                                        <p:cTn id="27" dur="1" fill="hold">
                                          <p:stCondLst>
                                            <p:cond delay="0"/>
                                          </p:stCondLst>
                                        </p:cTn>
                                        <p:tgtEl>
                                          <p:spTgt spid="40971"/>
                                        </p:tgtEl>
                                        <p:attrNameLst>
                                          <p:attrName>style.visibility</p:attrName>
                                        </p:attrNameLst>
                                      </p:cBhvr>
                                      <p:to>
                                        <p:strVal val="visible"/>
                                      </p:to>
                                    </p:set>
                                    <p:anim calcmode="lin" valueType="num">
                                      <p:cBhvr additive="base">
                                        <p:cTn id="28" dur="500" fill="hold"/>
                                        <p:tgtEl>
                                          <p:spTgt spid="40971"/>
                                        </p:tgtEl>
                                        <p:attrNameLst>
                                          <p:attrName>ppt_x</p:attrName>
                                        </p:attrNameLst>
                                      </p:cBhvr>
                                      <p:tavLst>
                                        <p:tav tm="0">
                                          <p:val>
                                            <p:strVal val="0-#ppt_w/2"/>
                                          </p:val>
                                        </p:tav>
                                        <p:tav tm="100000">
                                          <p:val>
                                            <p:strVal val="#ppt_x"/>
                                          </p:val>
                                        </p:tav>
                                      </p:tavLst>
                                    </p:anim>
                                    <p:anim calcmode="lin" valueType="num">
                                      <p:cBhvr additive="base">
                                        <p:cTn id="29" dur="500" fill="hold"/>
                                        <p:tgtEl>
                                          <p:spTgt spid="4097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0966"/>
                                        </p:tgtEl>
                                        <p:attrNameLst>
                                          <p:attrName>style.visibility</p:attrName>
                                        </p:attrNameLst>
                                      </p:cBhvr>
                                      <p:to>
                                        <p:strVal val="visible"/>
                                      </p:to>
                                    </p:set>
                                    <p:animEffect transition="in" filter="fade">
                                      <p:cBhvr>
                                        <p:cTn id="34" dur="1000"/>
                                        <p:tgtEl>
                                          <p:spTgt spid="40966"/>
                                        </p:tgtEl>
                                      </p:cBhvr>
                                    </p:animEffect>
                                  </p:childTnLst>
                                </p:cTn>
                              </p:par>
                            </p:childTnLst>
                          </p:cTn>
                        </p:par>
                        <p:par>
                          <p:cTn id="35" fill="hold">
                            <p:stCondLst>
                              <p:cond delay="1000"/>
                            </p:stCondLst>
                            <p:childTnLst>
                              <p:par>
                                <p:cTn id="36" presetID="2" presetClass="entr" presetSubtype="12" fill="hold" grpId="0" nodeType="afterEffect">
                                  <p:stCondLst>
                                    <p:cond delay="0"/>
                                  </p:stCondLst>
                                  <p:childTnLst>
                                    <p:set>
                                      <p:cBhvr>
                                        <p:cTn id="37" dur="1" fill="hold">
                                          <p:stCondLst>
                                            <p:cond delay="0"/>
                                          </p:stCondLst>
                                        </p:cTn>
                                        <p:tgtEl>
                                          <p:spTgt spid="40968"/>
                                        </p:tgtEl>
                                        <p:attrNameLst>
                                          <p:attrName>style.visibility</p:attrName>
                                        </p:attrNameLst>
                                      </p:cBhvr>
                                      <p:to>
                                        <p:strVal val="visible"/>
                                      </p:to>
                                    </p:set>
                                    <p:anim calcmode="lin" valueType="num">
                                      <p:cBhvr additive="base">
                                        <p:cTn id="38" dur="500" fill="hold"/>
                                        <p:tgtEl>
                                          <p:spTgt spid="40968"/>
                                        </p:tgtEl>
                                        <p:attrNameLst>
                                          <p:attrName>ppt_x</p:attrName>
                                        </p:attrNameLst>
                                      </p:cBhvr>
                                      <p:tavLst>
                                        <p:tav tm="0">
                                          <p:val>
                                            <p:strVal val="0-#ppt_w/2"/>
                                          </p:val>
                                        </p:tav>
                                        <p:tav tm="100000">
                                          <p:val>
                                            <p:strVal val="#ppt_x"/>
                                          </p:val>
                                        </p:tav>
                                      </p:tavLst>
                                    </p:anim>
                                    <p:anim calcmode="lin" valueType="num">
                                      <p:cBhvr additive="base">
                                        <p:cTn id="39" dur="500" fill="hold"/>
                                        <p:tgtEl>
                                          <p:spTgt spid="40968"/>
                                        </p:tgtEl>
                                        <p:attrNameLst>
                                          <p:attrName>ppt_y</p:attrName>
                                        </p:attrNameLst>
                                      </p:cBhvr>
                                      <p:tavLst>
                                        <p:tav tm="0">
                                          <p:val>
                                            <p:strVal val="1+#ppt_h/2"/>
                                          </p:val>
                                        </p:tav>
                                        <p:tav tm="100000">
                                          <p:val>
                                            <p:strVal val="#ppt_y"/>
                                          </p:val>
                                        </p:tav>
                                      </p:tavLst>
                                    </p:anim>
                                  </p:childTnLst>
                                </p:cTn>
                              </p:par>
                            </p:childTnLst>
                          </p:cTn>
                        </p:par>
                        <p:par>
                          <p:cTn id="40" fill="hold">
                            <p:stCondLst>
                              <p:cond delay="1500"/>
                            </p:stCondLst>
                            <p:childTnLst>
                              <p:par>
                                <p:cTn id="41" presetID="2" presetClass="entr" presetSubtype="12" fill="hold" nodeType="afterEffect">
                                  <p:stCondLst>
                                    <p:cond delay="0"/>
                                  </p:stCondLst>
                                  <p:childTnLst>
                                    <p:set>
                                      <p:cBhvr>
                                        <p:cTn id="42" dur="1" fill="hold">
                                          <p:stCondLst>
                                            <p:cond delay="0"/>
                                          </p:stCondLst>
                                        </p:cTn>
                                        <p:tgtEl>
                                          <p:spTgt spid="40977"/>
                                        </p:tgtEl>
                                        <p:attrNameLst>
                                          <p:attrName>style.visibility</p:attrName>
                                        </p:attrNameLst>
                                      </p:cBhvr>
                                      <p:to>
                                        <p:strVal val="visible"/>
                                      </p:to>
                                    </p:set>
                                    <p:anim calcmode="lin" valueType="num">
                                      <p:cBhvr additive="base">
                                        <p:cTn id="43" dur="1000" fill="hold"/>
                                        <p:tgtEl>
                                          <p:spTgt spid="40977"/>
                                        </p:tgtEl>
                                        <p:attrNameLst>
                                          <p:attrName>ppt_x</p:attrName>
                                        </p:attrNameLst>
                                      </p:cBhvr>
                                      <p:tavLst>
                                        <p:tav tm="0">
                                          <p:val>
                                            <p:strVal val="0-#ppt_w/2"/>
                                          </p:val>
                                        </p:tav>
                                        <p:tav tm="100000">
                                          <p:val>
                                            <p:strVal val="#ppt_x"/>
                                          </p:val>
                                        </p:tav>
                                      </p:tavLst>
                                    </p:anim>
                                    <p:anim calcmode="lin" valueType="num">
                                      <p:cBhvr additive="base">
                                        <p:cTn id="44" dur="1000" fill="hold"/>
                                        <p:tgtEl>
                                          <p:spTgt spid="4097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0970"/>
                                        </p:tgtEl>
                                        <p:attrNameLst>
                                          <p:attrName>style.visibility</p:attrName>
                                        </p:attrNameLst>
                                      </p:cBhvr>
                                      <p:to>
                                        <p:strVal val="visible"/>
                                      </p:to>
                                    </p:set>
                                    <p:animEffect transition="in" filter="fade">
                                      <p:cBhvr>
                                        <p:cTn id="49" dur="1000"/>
                                        <p:tgtEl>
                                          <p:spTgt spid="40970"/>
                                        </p:tgtEl>
                                      </p:cBhvr>
                                    </p:animEffect>
                                  </p:childTnLst>
                                </p:cTn>
                              </p:par>
                            </p:childTnLst>
                          </p:cTn>
                        </p:par>
                        <p:par>
                          <p:cTn id="50" fill="hold">
                            <p:stCondLst>
                              <p:cond delay="1000"/>
                            </p:stCondLst>
                            <p:childTnLst>
                              <p:par>
                                <p:cTn id="51" presetID="2" presetClass="entr" presetSubtype="9" fill="hold" grpId="0" nodeType="afterEffect">
                                  <p:stCondLst>
                                    <p:cond delay="0"/>
                                  </p:stCondLst>
                                  <p:childTnLst>
                                    <p:set>
                                      <p:cBhvr>
                                        <p:cTn id="52" dur="1" fill="hold">
                                          <p:stCondLst>
                                            <p:cond delay="0"/>
                                          </p:stCondLst>
                                        </p:cTn>
                                        <p:tgtEl>
                                          <p:spTgt spid="40972"/>
                                        </p:tgtEl>
                                        <p:attrNameLst>
                                          <p:attrName>style.visibility</p:attrName>
                                        </p:attrNameLst>
                                      </p:cBhvr>
                                      <p:to>
                                        <p:strVal val="visible"/>
                                      </p:to>
                                    </p:set>
                                    <p:anim calcmode="lin" valueType="num">
                                      <p:cBhvr additive="base">
                                        <p:cTn id="53" dur="500" fill="hold"/>
                                        <p:tgtEl>
                                          <p:spTgt spid="40972"/>
                                        </p:tgtEl>
                                        <p:attrNameLst>
                                          <p:attrName>ppt_x</p:attrName>
                                        </p:attrNameLst>
                                      </p:cBhvr>
                                      <p:tavLst>
                                        <p:tav tm="0">
                                          <p:val>
                                            <p:strVal val="0-#ppt_w/2"/>
                                          </p:val>
                                        </p:tav>
                                        <p:tav tm="100000">
                                          <p:val>
                                            <p:strVal val="#ppt_x"/>
                                          </p:val>
                                        </p:tav>
                                      </p:tavLst>
                                    </p:anim>
                                    <p:anim calcmode="lin" valueType="num">
                                      <p:cBhvr additive="base">
                                        <p:cTn id="54" dur="500" fill="hold"/>
                                        <p:tgtEl>
                                          <p:spTgt spid="40972"/>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12322"/>
                                        </p:tgtEl>
                                        <p:attrNameLst>
                                          <p:attrName>style.visibility</p:attrName>
                                        </p:attrNameLst>
                                      </p:cBhvr>
                                      <p:to>
                                        <p:strVal val="visible"/>
                                      </p:to>
                                    </p:set>
                                    <p:animEffect transition="in" filter="fade">
                                      <p:cBhvr>
                                        <p:cTn id="59" dur="500"/>
                                        <p:tgtEl>
                                          <p:spTgt spid="312322"/>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0973"/>
                                        </p:tgtEl>
                                        <p:attrNameLst>
                                          <p:attrName>style.visibility</p:attrName>
                                        </p:attrNameLst>
                                      </p:cBhvr>
                                      <p:to>
                                        <p:strVal val="visible"/>
                                      </p:to>
                                    </p:set>
                                    <p:animEffect transition="in" filter="fade">
                                      <p:cBhvr>
                                        <p:cTn id="68" dur="1000"/>
                                        <p:tgtEl>
                                          <p:spTgt spid="40973"/>
                                        </p:tgtEl>
                                      </p:cBhvr>
                                    </p:animEffect>
                                  </p:childTnLst>
                                </p:cTn>
                              </p:par>
                            </p:childTnLst>
                          </p:cTn>
                        </p:par>
                        <p:par>
                          <p:cTn id="69" fill="hold">
                            <p:stCondLst>
                              <p:cond delay="1000"/>
                            </p:stCondLst>
                            <p:childTnLst>
                              <p:par>
                                <p:cTn id="70" presetID="2" presetClass="entr" presetSubtype="3" fill="hold" grpId="0" nodeType="afterEffect">
                                  <p:stCondLst>
                                    <p:cond delay="0"/>
                                  </p:stCondLst>
                                  <p:childTnLst>
                                    <p:set>
                                      <p:cBhvr>
                                        <p:cTn id="71" dur="1" fill="hold">
                                          <p:stCondLst>
                                            <p:cond delay="0"/>
                                          </p:stCondLst>
                                        </p:cTn>
                                        <p:tgtEl>
                                          <p:spTgt spid="40974"/>
                                        </p:tgtEl>
                                        <p:attrNameLst>
                                          <p:attrName>style.visibility</p:attrName>
                                        </p:attrNameLst>
                                      </p:cBhvr>
                                      <p:to>
                                        <p:strVal val="visible"/>
                                      </p:to>
                                    </p:set>
                                    <p:anim calcmode="lin" valueType="num">
                                      <p:cBhvr additive="base">
                                        <p:cTn id="72" dur="500" fill="hold"/>
                                        <p:tgtEl>
                                          <p:spTgt spid="40974"/>
                                        </p:tgtEl>
                                        <p:attrNameLst>
                                          <p:attrName>ppt_x</p:attrName>
                                        </p:attrNameLst>
                                      </p:cBhvr>
                                      <p:tavLst>
                                        <p:tav tm="0">
                                          <p:val>
                                            <p:strVal val="1+#ppt_w/2"/>
                                          </p:val>
                                        </p:tav>
                                        <p:tav tm="100000">
                                          <p:val>
                                            <p:strVal val="#ppt_x"/>
                                          </p:val>
                                        </p:tav>
                                      </p:tavLst>
                                    </p:anim>
                                    <p:anim calcmode="lin" valueType="num">
                                      <p:cBhvr additive="base">
                                        <p:cTn id="73" dur="500" fill="hold"/>
                                        <p:tgtEl>
                                          <p:spTgt spid="40974"/>
                                        </p:tgtEl>
                                        <p:attrNameLst>
                                          <p:attrName>ppt_y</p:attrName>
                                        </p:attrNameLst>
                                      </p:cBhvr>
                                      <p:tavLst>
                                        <p:tav tm="0">
                                          <p:val>
                                            <p:strVal val="0-#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0975"/>
                                        </p:tgtEl>
                                        <p:attrNameLst>
                                          <p:attrName>style.visibility</p:attrName>
                                        </p:attrNameLst>
                                      </p:cBhvr>
                                      <p:to>
                                        <p:strVal val="visible"/>
                                      </p:to>
                                    </p:set>
                                    <p:animEffect transition="in" filter="fade">
                                      <p:cBhvr>
                                        <p:cTn id="78" dur="1000"/>
                                        <p:tgtEl>
                                          <p:spTgt spid="40975"/>
                                        </p:tgtEl>
                                      </p:cBhvr>
                                    </p:animEffect>
                                  </p:childTnLst>
                                </p:cTn>
                              </p:par>
                            </p:childTnLst>
                          </p:cTn>
                        </p:par>
                        <p:par>
                          <p:cTn id="79" fill="hold">
                            <p:stCondLst>
                              <p:cond delay="1000"/>
                            </p:stCondLst>
                            <p:childTnLst>
                              <p:par>
                                <p:cTn id="80" presetID="2" presetClass="entr" presetSubtype="6" fill="hold" grpId="0" nodeType="afterEffect">
                                  <p:stCondLst>
                                    <p:cond delay="0"/>
                                  </p:stCondLst>
                                  <p:childTnLst>
                                    <p:set>
                                      <p:cBhvr>
                                        <p:cTn id="81" dur="1" fill="hold">
                                          <p:stCondLst>
                                            <p:cond delay="0"/>
                                          </p:stCondLst>
                                        </p:cTn>
                                        <p:tgtEl>
                                          <p:spTgt spid="40976"/>
                                        </p:tgtEl>
                                        <p:attrNameLst>
                                          <p:attrName>style.visibility</p:attrName>
                                        </p:attrNameLst>
                                      </p:cBhvr>
                                      <p:to>
                                        <p:strVal val="visible"/>
                                      </p:to>
                                    </p:set>
                                    <p:anim calcmode="lin" valueType="num">
                                      <p:cBhvr additive="base">
                                        <p:cTn id="82" dur="500" fill="hold"/>
                                        <p:tgtEl>
                                          <p:spTgt spid="40976"/>
                                        </p:tgtEl>
                                        <p:attrNameLst>
                                          <p:attrName>ppt_x</p:attrName>
                                        </p:attrNameLst>
                                      </p:cBhvr>
                                      <p:tavLst>
                                        <p:tav tm="0">
                                          <p:val>
                                            <p:strVal val="1+#ppt_w/2"/>
                                          </p:val>
                                        </p:tav>
                                        <p:tav tm="100000">
                                          <p:val>
                                            <p:strVal val="#ppt_x"/>
                                          </p:val>
                                        </p:tav>
                                      </p:tavLst>
                                    </p:anim>
                                    <p:anim calcmode="lin" valueType="num">
                                      <p:cBhvr additive="base">
                                        <p:cTn id="83" dur="500" fill="hold"/>
                                        <p:tgtEl>
                                          <p:spTgt spid="409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animBg="1"/>
      <p:bldP spid="40968" grpId="0"/>
      <p:bldP spid="40969" grpId="0"/>
      <p:bldP spid="40971" grpId="0"/>
      <p:bldP spid="40972" grpId="0"/>
      <p:bldP spid="18" grpId="0"/>
      <p:bldP spid="21" grpId="0"/>
      <p:bldP spid="40976" grpId="0"/>
      <p:bldP spid="4097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3" y="1412776"/>
            <a:ext cx="9001125"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The time dependency of strategy</a:t>
            </a:r>
            <a:endParaRPr lang="en-US" sz="2400" b="1" dirty="0">
              <a:solidFill>
                <a:schemeClr val="tx2"/>
              </a:solidFill>
            </a:endParaRPr>
          </a:p>
        </p:txBody>
      </p:sp>
      <p:sp>
        <p:nvSpPr>
          <p:cNvPr id="4" name="Rectangle 3"/>
          <p:cNvSpPr/>
          <p:nvPr/>
        </p:nvSpPr>
        <p:spPr>
          <a:xfrm>
            <a:off x="683568" y="6381328"/>
            <a:ext cx="158417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73974" y="6426735"/>
            <a:ext cx="7626418" cy="307777"/>
          </a:xfrm>
          <a:prstGeom prst="rect">
            <a:avLst/>
          </a:prstGeom>
        </p:spPr>
        <p:txBody>
          <a:bodyPr wrap="square">
            <a:spAutoFit/>
          </a:bodyPr>
          <a:lstStyle/>
          <a:p>
            <a:r>
              <a:rPr lang="en-US" sz="1400" dirty="0" smtClean="0"/>
              <a:t>Professor Malcolm McDonald – </a:t>
            </a:r>
            <a:r>
              <a:rPr lang="en-US" sz="1400" dirty="0">
                <a:hlinkClick r:id="rId5"/>
              </a:rPr>
              <a:t>http://</a:t>
            </a:r>
            <a:r>
              <a:rPr lang="en-US" sz="1400" dirty="0" smtClean="0">
                <a:hlinkClick r:id="rId5"/>
              </a:rPr>
              <a:t>www.malcolm-mcdonald.com/</a:t>
            </a:r>
            <a:endParaRPr lang="en-US" sz="1400" dirty="0"/>
          </a:p>
        </p:txBody>
      </p:sp>
    </p:spTree>
    <p:extLst>
      <p:ext uri="{BB962C8B-B14F-4D97-AF65-F5344CB8AC3E}">
        <p14:creationId xmlns:p14="http://schemas.microsoft.com/office/powerpoint/2010/main" val="34701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7748"/>
                                        </p:tgtEl>
                                        <p:attrNameLst>
                                          <p:attrName>style.visibility</p:attrName>
                                        </p:attrNameLst>
                                      </p:cBhvr>
                                      <p:to>
                                        <p:strVal val="visible"/>
                                      </p:to>
                                    </p:set>
                                    <p:animEffect transition="in" filter="fade">
                                      <p:cBhvr>
                                        <p:cTn id="7" dur="1000"/>
                                        <p:tgtEl>
                                          <p:spTgt spid="287748"/>
                                        </p:tgtEl>
                                      </p:cBhvr>
                                    </p:animEffect>
                                  </p:childTnLst>
                                </p:cTn>
                              </p:par>
                            </p:childTnLst>
                          </p:cTn>
                        </p:par>
                        <p:par>
                          <p:cTn id="8" fill="hold">
                            <p:stCondLst>
                              <p:cond delay="1000"/>
                            </p:stCondLst>
                            <p:childTnLst>
                              <p:par>
                                <p:cTn id="9" presetID="2" presetClass="entr" presetSubtype="3"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The time dependency of strategy</a:t>
            </a:r>
            <a:endParaRPr lang="en-US" sz="2400" b="1" dirty="0">
              <a:solidFill>
                <a:schemeClr val="tx2"/>
              </a:solidFill>
            </a:endParaRPr>
          </a:p>
        </p:txBody>
      </p:sp>
      <p:pic>
        <p:nvPicPr>
          <p:cNvPr id="288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412776"/>
            <a:ext cx="9010650"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83568" y="6309320"/>
            <a:ext cx="158417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73974" y="6426735"/>
            <a:ext cx="7626418" cy="307777"/>
          </a:xfrm>
          <a:prstGeom prst="rect">
            <a:avLst/>
          </a:prstGeom>
        </p:spPr>
        <p:txBody>
          <a:bodyPr wrap="square">
            <a:spAutoFit/>
          </a:bodyPr>
          <a:lstStyle/>
          <a:p>
            <a:r>
              <a:rPr lang="en-US" sz="1400" dirty="0" smtClean="0"/>
              <a:t>Professor Malcolm McDonald – </a:t>
            </a:r>
            <a:r>
              <a:rPr lang="en-US" sz="1400" dirty="0">
                <a:hlinkClick r:id="rId5"/>
              </a:rPr>
              <a:t>http://</a:t>
            </a:r>
            <a:r>
              <a:rPr lang="en-US" sz="1400" dirty="0" smtClean="0">
                <a:hlinkClick r:id="rId5"/>
              </a:rPr>
              <a:t>www.malcolm-mcdonald.com/</a:t>
            </a:r>
            <a:endParaRPr lang="en-US" sz="1400" dirty="0"/>
          </a:p>
        </p:txBody>
      </p:sp>
    </p:spTree>
    <p:extLst>
      <p:ext uri="{BB962C8B-B14F-4D97-AF65-F5344CB8AC3E}">
        <p14:creationId xmlns:p14="http://schemas.microsoft.com/office/powerpoint/2010/main" val="322630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8770"/>
                                        </p:tgtEl>
                                        <p:attrNameLst>
                                          <p:attrName>style.visibility</p:attrName>
                                        </p:attrNameLst>
                                      </p:cBhvr>
                                      <p:to>
                                        <p:strVal val="visible"/>
                                      </p:to>
                                    </p:set>
                                    <p:animEffect transition="in" filter="fade">
                                      <p:cBhvr>
                                        <p:cTn id="7" dur="1000"/>
                                        <p:tgtEl>
                                          <p:spTgt spid="288770"/>
                                        </p:tgtEl>
                                      </p:cBhvr>
                                    </p:animEffect>
                                  </p:childTnLst>
                                </p:cTn>
                              </p:par>
                            </p:childTnLst>
                          </p:cTn>
                        </p:par>
                        <p:par>
                          <p:cTn id="8" fill="hold">
                            <p:stCondLst>
                              <p:cond delay="1000"/>
                            </p:stCondLst>
                            <p:childTnLst>
                              <p:par>
                                <p:cTn id="9" presetID="2" presetClass="entr" presetSubtype="3"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The time dependency of strategy</a:t>
            </a:r>
            <a:endParaRPr lang="en-US" sz="2400" b="1" dirty="0">
              <a:solidFill>
                <a:schemeClr val="tx2"/>
              </a:solidFill>
            </a:endParaRPr>
          </a:p>
        </p:txBody>
      </p:sp>
      <p:pic>
        <p:nvPicPr>
          <p:cNvPr id="289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44" y="1495425"/>
            <a:ext cx="9001125" cy="5173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3568" y="6453336"/>
            <a:ext cx="158417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73974" y="6426735"/>
            <a:ext cx="7626418" cy="307777"/>
          </a:xfrm>
          <a:prstGeom prst="rect">
            <a:avLst/>
          </a:prstGeom>
        </p:spPr>
        <p:txBody>
          <a:bodyPr wrap="square">
            <a:spAutoFit/>
          </a:bodyPr>
          <a:lstStyle/>
          <a:p>
            <a:r>
              <a:rPr lang="en-US" sz="1400" dirty="0" smtClean="0"/>
              <a:t>Professor Malcolm McDonald – </a:t>
            </a:r>
            <a:r>
              <a:rPr lang="en-US" sz="1400" dirty="0">
                <a:hlinkClick r:id="rId5"/>
              </a:rPr>
              <a:t>http://</a:t>
            </a:r>
            <a:r>
              <a:rPr lang="en-US" sz="1400" dirty="0" smtClean="0">
                <a:hlinkClick r:id="rId5"/>
              </a:rPr>
              <a:t>www.malcolm-mcdonald.com/</a:t>
            </a:r>
            <a:endParaRPr lang="en-US" sz="1400" dirty="0"/>
          </a:p>
        </p:txBody>
      </p:sp>
    </p:spTree>
    <p:extLst>
      <p:ext uri="{BB962C8B-B14F-4D97-AF65-F5344CB8AC3E}">
        <p14:creationId xmlns:p14="http://schemas.microsoft.com/office/powerpoint/2010/main" val="300109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9794"/>
                                        </p:tgtEl>
                                        <p:attrNameLst>
                                          <p:attrName>style.visibility</p:attrName>
                                        </p:attrNameLst>
                                      </p:cBhvr>
                                      <p:to>
                                        <p:strVal val="visible"/>
                                      </p:to>
                                    </p:set>
                                    <p:animEffect transition="in" filter="fade">
                                      <p:cBhvr>
                                        <p:cTn id="7" dur="1000"/>
                                        <p:tgtEl>
                                          <p:spTgt spid="289794"/>
                                        </p:tgtEl>
                                      </p:cBhvr>
                                    </p:animEffect>
                                  </p:childTnLst>
                                </p:cTn>
                              </p:par>
                            </p:childTnLst>
                          </p:cTn>
                        </p:par>
                        <p:par>
                          <p:cTn id="8" fill="hold">
                            <p:stCondLst>
                              <p:cond delay="1000"/>
                            </p:stCondLst>
                            <p:childTnLst>
                              <p:par>
                                <p:cTn id="9" presetID="2" presetClass="entr" presetSubtype="3"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3" y="1484785"/>
            <a:ext cx="8867775" cy="4849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The time dependency of strategy</a:t>
            </a:r>
          </a:p>
          <a:p>
            <a:r>
              <a:rPr lang="en-ZA" sz="2400" b="1" dirty="0" smtClean="0">
                <a:solidFill>
                  <a:schemeClr val="tx2"/>
                </a:solidFill>
              </a:rPr>
              <a:t>“From Good to GREAT” by Jim Collins</a:t>
            </a:r>
          </a:p>
          <a:p>
            <a:r>
              <a:rPr lang="en-ZA" sz="2400" b="1" dirty="0" smtClean="0">
                <a:solidFill>
                  <a:schemeClr val="tx2"/>
                </a:solidFill>
              </a:rPr>
              <a:t>Gillette Case Study</a:t>
            </a:r>
            <a:endParaRPr lang="en-US" sz="2400" b="1" dirty="0">
              <a:solidFill>
                <a:schemeClr val="tx2"/>
              </a:solidFill>
            </a:endParaRPr>
          </a:p>
        </p:txBody>
      </p:sp>
      <p:sp>
        <p:nvSpPr>
          <p:cNvPr id="6" name="TextBox 5"/>
          <p:cNvSpPr txBox="1"/>
          <p:nvPr/>
        </p:nvSpPr>
        <p:spPr>
          <a:xfrm>
            <a:off x="611560" y="6309320"/>
            <a:ext cx="2232248" cy="338554"/>
          </a:xfrm>
          <a:prstGeom prst="rect">
            <a:avLst/>
          </a:prstGeom>
          <a:noFill/>
        </p:spPr>
        <p:txBody>
          <a:bodyPr wrap="square" rtlCol="0">
            <a:spAutoFit/>
          </a:bodyPr>
          <a:lstStyle/>
          <a:p>
            <a:r>
              <a:rPr lang="en-US" sz="800" b="1" dirty="0" smtClean="0">
                <a:solidFill>
                  <a:srgbClr val="002060"/>
                </a:solidFill>
              </a:rPr>
              <a:t>1975</a:t>
            </a:r>
          </a:p>
          <a:p>
            <a:r>
              <a:rPr lang="en-US" sz="800" b="1" dirty="0" smtClean="0">
                <a:solidFill>
                  <a:srgbClr val="002060"/>
                </a:solidFill>
              </a:rPr>
              <a:t>Colman </a:t>
            </a:r>
            <a:r>
              <a:rPr lang="en-US" sz="800" b="1" dirty="0" err="1" smtClean="0">
                <a:solidFill>
                  <a:srgbClr val="002060"/>
                </a:solidFill>
              </a:rPr>
              <a:t>Mockler</a:t>
            </a:r>
            <a:r>
              <a:rPr lang="en-US" sz="800" b="1" dirty="0" smtClean="0">
                <a:solidFill>
                  <a:srgbClr val="002060"/>
                </a:solidFill>
              </a:rPr>
              <a:t> Appointed CEO</a:t>
            </a:r>
            <a:endParaRPr lang="en-US" sz="800" b="1" dirty="0">
              <a:solidFill>
                <a:srgbClr val="002060"/>
              </a:solidFill>
            </a:endParaRPr>
          </a:p>
        </p:txBody>
      </p:sp>
      <p:sp>
        <p:nvSpPr>
          <p:cNvPr id="7" name="TextBox 6"/>
          <p:cNvSpPr txBox="1"/>
          <p:nvPr/>
        </p:nvSpPr>
        <p:spPr>
          <a:xfrm>
            <a:off x="3419872" y="6309320"/>
            <a:ext cx="2232248" cy="338554"/>
          </a:xfrm>
          <a:prstGeom prst="rect">
            <a:avLst/>
          </a:prstGeom>
          <a:noFill/>
        </p:spPr>
        <p:txBody>
          <a:bodyPr wrap="square" rtlCol="0">
            <a:spAutoFit/>
          </a:bodyPr>
          <a:lstStyle/>
          <a:p>
            <a:pPr algn="ctr"/>
            <a:r>
              <a:rPr lang="en-US" sz="800" b="1" dirty="0" smtClean="0">
                <a:solidFill>
                  <a:srgbClr val="002060"/>
                </a:solidFill>
              </a:rPr>
              <a:t>1986</a:t>
            </a:r>
          </a:p>
          <a:p>
            <a:pPr algn="ctr"/>
            <a:r>
              <a:rPr lang="en-US" sz="800" b="1" dirty="0" smtClean="0">
                <a:solidFill>
                  <a:srgbClr val="002060"/>
                </a:solidFill>
              </a:rPr>
              <a:t>Hostile Takeover Thwarted</a:t>
            </a:r>
            <a:endParaRPr lang="en-US" sz="800" b="1" dirty="0">
              <a:solidFill>
                <a:srgbClr val="002060"/>
              </a:solidFill>
            </a:endParaRPr>
          </a:p>
        </p:txBody>
      </p:sp>
      <p:sp>
        <p:nvSpPr>
          <p:cNvPr id="8" name="TextBox 7"/>
          <p:cNvSpPr txBox="1"/>
          <p:nvPr/>
        </p:nvSpPr>
        <p:spPr>
          <a:xfrm>
            <a:off x="7183727" y="6165304"/>
            <a:ext cx="1008112" cy="461665"/>
          </a:xfrm>
          <a:prstGeom prst="rect">
            <a:avLst/>
          </a:prstGeom>
          <a:noFill/>
        </p:spPr>
        <p:txBody>
          <a:bodyPr wrap="square" rtlCol="0">
            <a:spAutoFit/>
          </a:bodyPr>
          <a:lstStyle/>
          <a:p>
            <a:pPr algn="ctr"/>
            <a:r>
              <a:rPr lang="en-US" sz="800" b="1" dirty="0" smtClean="0">
                <a:solidFill>
                  <a:srgbClr val="002060"/>
                </a:solidFill>
              </a:rPr>
              <a:t>1991</a:t>
            </a:r>
          </a:p>
          <a:p>
            <a:pPr algn="ctr"/>
            <a:r>
              <a:rPr lang="en-US" sz="800" b="1" dirty="0" err="1" smtClean="0">
                <a:solidFill>
                  <a:srgbClr val="002060"/>
                </a:solidFill>
              </a:rPr>
              <a:t>Mockler</a:t>
            </a:r>
            <a:endParaRPr lang="en-US" sz="800" b="1" dirty="0" smtClean="0">
              <a:solidFill>
                <a:srgbClr val="002060"/>
              </a:solidFill>
            </a:endParaRPr>
          </a:p>
          <a:p>
            <a:pPr algn="ctr"/>
            <a:r>
              <a:rPr lang="en-US" sz="800" b="1" dirty="0" smtClean="0">
                <a:solidFill>
                  <a:srgbClr val="002060"/>
                </a:solidFill>
              </a:rPr>
              <a:t>Retires</a:t>
            </a:r>
            <a:endParaRPr lang="en-US" sz="800" b="1" dirty="0">
              <a:solidFill>
                <a:srgbClr val="002060"/>
              </a:solidFill>
            </a:endParaRPr>
          </a:p>
        </p:txBody>
      </p:sp>
      <p:sp>
        <p:nvSpPr>
          <p:cNvPr id="9" name="TextBox 8"/>
          <p:cNvSpPr txBox="1"/>
          <p:nvPr/>
        </p:nvSpPr>
        <p:spPr>
          <a:xfrm>
            <a:off x="7596336" y="6165304"/>
            <a:ext cx="1008112" cy="461665"/>
          </a:xfrm>
          <a:prstGeom prst="rect">
            <a:avLst/>
          </a:prstGeom>
          <a:noFill/>
        </p:spPr>
        <p:txBody>
          <a:bodyPr wrap="square" rtlCol="0">
            <a:spAutoFit/>
          </a:bodyPr>
          <a:lstStyle/>
          <a:p>
            <a:pPr algn="ctr"/>
            <a:r>
              <a:rPr lang="en-US" sz="800" b="1" dirty="0" smtClean="0">
                <a:solidFill>
                  <a:srgbClr val="002060"/>
                </a:solidFill>
              </a:rPr>
              <a:t>1996</a:t>
            </a:r>
          </a:p>
          <a:p>
            <a:pPr algn="ctr"/>
            <a:r>
              <a:rPr lang="en-US" sz="800" b="1" dirty="0" smtClean="0">
                <a:solidFill>
                  <a:srgbClr val="002060"/>
                </a:solidFill>
              </a:rPr>
              <a:t>End of</a:t>
            </a:r>
          </a:p>
          <a:p>
            <a:pPr algn="ctr"/>
            <a:r>
              <a:rPr lang="en-US" sz="800" b="1" dirty="0">
                <a:solidFill>
                  <a:srgbClr val="002060"/>
                </a:solidFill>
              </a:rPr>
              <a:t> </a:t>
            </a:r>
            <a:r>
              <a:rPr lang="en-US" sz="800" b="1" dirty="0" smtClean="0">
                <a:solidFill>
                  <a:srgbClr val="002060"/>
                </a:solidFill>
              </a:rPr>
              <a:t>Study</a:t>
            </a:r>
            <a:endParaRPr lang="en-US" sz="800" b="1" dirty="0">
              <a:solidFill>
                <a:srgbClr val="002060"/>
              </a:solidFill>
            </a:endParaRPr>
          </a:p>
        </p:txBody>
      </p:sp>
      <p:sp>
        <p:nvSpPr>
          <p:cNvPr id="10" name="TextBox 9"/>
          <p:cNvSpPr txBox="1"/>
          <p:nvPr/>
        </p:nvSpPr>
        <p:spPr>
          <a:xfrm>
            <a:off x="2555776" y="6667170"/>
            <a:ext cx="3888432" cy="215444"/>
          </a:xfrm>
          <a:prstGeom prst="rect">
            <a:avLst/>
          </a:prstGeom>
          <a:noFill/>
        </p:spPr>
        <p:txBody>
          <a:bodyPr wrap="square" rtlCol="0">
            <a:spAutoFit/>
          </a:bodyPr>
          <a:lstStyle/>
          <a:p>
            <a:pPr algn="ctr"/>
            <a:r>
              <a:rPr lang="en-US" sz="800" b="1" dirty="0" smtClean="0">
                <a:solidFill>
                  <a:srgbClr val="002060"/>
                </a:solidFill>
              </a:rPr>
              <a:t>“From Good to Great” by Jim Collins, page 24</a:t>
            </a:r>
            <a:endParaRPr lang="en-US" sz="800" b="1" dirty="0">
              <a:solidFill>
                <a:srgbClr val="002060"/>
              </a:solidFill>
            </a:endParaRPr>
          </a:p>
        </p:txBody>
      </p:sp>
      <p:pic>
        <p:nvPicPr>
          <p:cNvPr id="3123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7421" y="1484785"/>
            <a:ext cx="1788889" cy="1440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33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72" y="1484785"/>
            <a:ext cx="2322004" cy="1741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899593" y="2636912"/>
            <a:ext cx="7292246" cy="3397418"/>
          </a:xfrm>
          <a:custGeom>
            <a:avLst/>
            <a:gdLst>
              <a:gd name="connsiteX0" fmla="*/ 0 w 7885723"/>
              <a:gd name="connsiteY0" fmla="*/ 2821354 h 2821354"/>
              <a:gd name="connsiteX1" fmla="*/ 2454031 w 7885723"/>
              <a:gd name="connsiteY1" fmla="*/ 2766646 h 2821354"/>
              <a:gd name="connsiteX2" fmla="*/ 3352800 w 7885723"/>
              <a:gd name="connsiteY2" fmla="*/ 2735384 h 2821354"/>
              <a:gd name="connsiteX3" fmla="*/ 3899877 w 7885723"/>
              <a:gd name="connsiteY3" fmla="*/ 2704123 h 2821354"/>
              <a:gd name="connsiteX4" fmla="*/ 4618892 w 7885723"/>
              <a:gd name="connsiteY4" fmla="*/ 2610338 h 2821354"/>
              <a:gd name="connsiteX5" fmla="*/ 5236308 w 7885723"/>
              <a:gd name="connsiteY5" fmla="*/ 2493108 h 2821354"/>
              <a:gd name="connsiteX6" fmla="*/ 5720862 w 7885723"/>
              <a:gd name="connsiteY6" fmla="*/ 2305538 h 2821354"/>
              <a:gd name="connsiteX7" fmla="*/ 6189785 w 7885723"/>
              <a:gd name="connsiteY7" fmla="*/ 2071077 h 2821354"/>
              <a:gd name="connsiteX8" fmla="*/ 6643077 w 7885723"/>
              <a:gd name="connsiteY8" fmla="*/ 1774092 h 2821354"/>
              <a:gd name="connsiteX9" fmla="*/ 6963508 w 7885723"/>
              <a:gd name="connsiteY9" fmla="*/ 1524000 h 2821354"/>
              <a:gd name="connsiteX10" fmla="*/ 7244862 w 7885723"/>
              <a:gd name="connsiteY10" fmla="*/ 1273908 h 2821354"/>
              <a:gd name="connsiteX11" fmla="*/ 7463692 w 7885723"/>
              <a:gd name="connsiteY11" fmla="*/ 984738 h 2821354"/>
              <a:gd name="connsiteX12" fmla="*/ 7682523 w 7885723"/>
              <a:gd name="connsiteY12" fmla="*/ 633046 h 2821354"/>
              <a:gd name="connsiteX13" fmla="*/ 7807569 w 7885723"/>
              <a:gd name="connsiteY13" fmla="*/ 234461 h 2821354"/>
              <a:gd name="connsiteX14" fmla="*/ 7885723 w 7885723"/>
              <a:gd name="connsiteY14" fmla="*/ 0 h 282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85723" h="2821354">
                <a:moveTo>
                  <a:pt x="0" y="2821354"/>
                </a:moveTo>
                <a:lnTo>
                  <a:pt x="2454031" y="2766646"/>
                </a:lnTo>
                <a:lnTo>
                  <a:pt x="3352800" y="2735384"/>
                </a:lnTo>
                <a:cubicBezTo>
                  <a:pt x="3593774" y="2724964"/>
                  <a:pt x="3688862" y="2724964"/>
                  <a:pt x="3899877" y="2704123"/>
                </a:cubicBezTo>
                <a:cubicBezTo>
                  <a:pt x="4110892" y="2683282"/>
                  <a:pt x="4396154" y="2645507"/>
                  <a:pt x="4618892" y="2610338"/>
                </a:cubicBezTo>
                <a:cubicBezTo>
                  <a:pt x="4841630" y="2575169"/>
                  <a:pt x="5052646" y="2543908"/>
                  <a:pt x="5236308" y="2493108"/>
                </a:cubicBezTo>
                <a:cubicBezTo>
                  <a:pt x="5419970" y="2442308"/>
                  <a:pt x="5561949" y="2375876"/>
                  <a:pt x="5720862" y="2305538"/>
                </a:cubicBezTo>
                <a:cubicBezTo>
                  <a:pt x="5879775" y="2235200"/>
                  <a:pt x="6036083" y="2159651"/>
                  <a:pt x="6189785" y="2071077"/>
                </a:cubicBezTo>
                <a:cubicBezTo>
                  <a:pt x="6343487" y="1982503"/>
                  <a:pt x="6514123" y="1865271"/>
                  <a:pt x="6643077" y="1774092"/>
                </a:cubicBezTo>
                <a:cubicBezTo>
                  <a:pt x="6772031" y="1682913"/>
                  <a:pt x="6863211" y="1607364"/>
                  <a:pt x="6963508" y="1524000"/>
                </a:cubicBezTo>
                <a:cubicBezTo>
                  <a:pt x="7063806" y="1440636"/>
                  <a:pt x="7161498" y="1363785"/>
                  <a:pt x="7244862" y="1273908"/>
                </a:cubicBezTo>
                <a:cubicBezTo>
                  <a:pt x="7328226" y="1184031"/>
                  <a:pt x="7390749" y="1091548"/>
                  <a:pt x="7463692" y="984738"/>
                </a:cubicBezTo>
                <a:cubicBezTo>
                  <a:pt x="7536635" y="877928"/>
                  <a:pt x="7625210" y="758092"/>
                  <a:pt x="7682523" y="633046"/>
                </a:cubicBezTo>
                <a:cubicBezTo>
                  <a:pt x="7739836" y="508000"/>
                  <a:pt x="7773702" y="339969"/>
                  <a:pt x="7807569" y="234461"/>
                </a:cubicBezTo>
                <a:cubicBezTo>
                  <a:pt x="7841436" y="128953"/>
                  <a:pt x="7863579" y="64476"/>
                  <a:pt x="7885723" y="0"/>
                </a:cubicBezTo>
              </a:path>
            </a:pathLst>
          </a:custGeom>
          <a:noFill/>
          <a:ln w="76200">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22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2322"/>
                                        </p:tgtEl>
                                        <p:attrNameLst>
                                          <p:attrName>style.visibility</p:attrName>
                                        </p:attrNameLst>
                                      </p:cBhvr>
                                      <p:to>
                                        <p:strVal val="visible"/>
                                      </p:to>
                                    </p:set>
                                    <p:animEffect transition="in" filter="fade">
                                      <p:cBhvr>
                                        <p:cTn id="7" dur="500"/>
                                        <p:tgtEl>
                                          <p:spTgt spid="3123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500"/>
                            </p:stCondLst>
                            <p:childTnLst>
                              <p:par>
                                <p:cTn id="24" presetID="2" presetClass="entr" presetSubtype="12" fill="hold" nodeType="afterEffect">
                                  <p:stCondLst>
                                    <p:cond delay="0"/>
                                  </p:stCondLst>
                                  <p:childTnLst>
                                    <p:set>
                                      <p:cBhvr>
                                        <p:cTn id="25" dur="1" fill="hold">
                                          <p:stCondLst>
                                            <p:cond delay="0"/>
                                          </p:stCondLst>
                                        </p:cTn>
                                        <p:tgtEl>
                                          <p:spTgt spid="312323"/>
                                        </p:tgtEl>
                                        <p:attrNameLst>
                                          <p:attrName>style.visibility</p:attrName>
                                        </p:attrNameLst>
                                      </p:cBhvr>
                                      <p:to>
                                        <p:strVal val="visible"/>
                                      </p:to>
                                    </p:set>
                                    <p:anim calcmode="lin" valueType="num">
                                      <p:cBhvr additive="base">
                                        <p:cTn id="26" dur="500" fill="hold"/>
                                        <p:tgtEl>
                                          <p:spTgt spid="312323"/>
                                        </p:tgtEl>
                                        <p:attrNameLst>
                                          <p:attrName>ppt_x</p:attrName>
                                        </p:attrNameLst>
                                      </p:cBhvr>
                                      <p:tavLst>
                                        <p:tav tm="0">
                                          <p:val>
                                            <p:strVal val="0-#ppt_w/2"/>
                                          </p:val>
                                        </p:tav>
                                        <p:tav tm="100000">
                                          <p:val>
                                            <p:strVal val="#ppt_x"/>
                                          </p:val>
                                        </p:tav>
                                      </p:tavLst>
                                    </p:anim>
                                    <p:anim calcmode="lin" valueType="num">
                                      <p:cBhvr additive="base">
                                        <p:cTn id="27" dur="500" fill="hold"/>
                                        <p:tgtEl>
                                          <p:spTgt spid="31232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3346"/>
                                        </p:tgtEl>
                                        <p:attrNameLst>
                                          <p:attrName>style.visibility</p:attrName>
                                        </p:attrNameLst>
                                      </p:cBhvr>
                                      <p:to>
                                        <p:strVal val="visible"/>
                                      </p:to>
                                    </p:set>
                                    <p:animEffect transition="in" filter="fade">
                                      <p:cBhvr>
                                        <p:cTn id="32" dur="500"/>
                                        <p:tgtEl>
                                          <p:spTgt spid="313346"/>
                                        </p:tgtEl>
                                      </p:cBhvr>
                                    </p:animEffect>
                                  </p:childTnLst>
                                </p:cTn>
                              </p:par>
                            </p:childTnLst>
                          </p:cTn>
                        </p:par>
                        <p:par>
                          <p:cTn id="33" fill="hold">
                            <p:stCondLst>
                              <p:cond delay="500"/>
                            </p:stCondLst>
                            <p:childTnLst>
                              <p:par>
                                <p:cTn id="34" presetID="2" presetClass="entr" presetSubtype="9"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2000" fill="hold"/>
                                        <p:tgtEl>
                                          <p:spTgt spid="5"/>
                                        </p:tgtEl>
                                        <p:attrNameLst>
                                          <p:attrName>ppt_x</p:attrName>
                                        </p:attrNameLst>
                                      </p:cBhvr>
                                      <p:tavLst>
                                        <p:tav tm="0">
                                          <p:val>
                                            <p:strVal val="0-#ppt_w/2"/>
                                          </p:val>
                                        </p:tav>
                                        <p:tav tm="100000">
                                          <p:val>
                                            <p:strVal val="#ppt_x"/>
                                          </p:val>
                                        </p:tav>
                                      </p:tavLst>
                                    </p:anim>
                                    <p:anim calcmode="lin" valueType="num">
                                      <p:cBhvr additive="base">
                                        <p:cTn id="37"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Some vital considerations in designing</a:t>
            </a:r>
            <a:r>
              <a:rPr kumimoji="0" lang="en-ZA" sz="2400" b="1" i="0" u="none" strike="noStrike" kern="1200" cap="none" spc="0" normalizeH="0" noProof="0" dirty="0" smtClean="0">
                <a:ln>
                  <a:noFill/>
                </a:ln>
                <a:solidFill>
                  <a:srgbClr val="002060"/>
                </a:solidFill>
                <a:effectLst/>
                <a:uLnTx/>
                <a:uFillTx/>
                <a:latin typeface="+mj-lt"/>
                <a:ea typeface="+mj-ea"/>
                <a:cs typeface="+mj-cs"/>
              </a:rPr>
              <a:t> and implementing strategic plans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9</a:t>
            </a:fld>
            <a:endParaRPr lang="en-US"/>
          </a:p>
        </p:txBody>
      </p:sp>
      <p:sp>
        <p:nvSpPr>
          <p:cNvPr id="6" name="TextBox 5"/>
          <p:cNvSpPr txBox="1"/>
          <p:nvPr/>
        </p:nvSpPr>
        <p:spPr>
          <a:xfrm>
            <a:off x="642910" y="1628800"/>
            <a:ext cx="8143932" cy="2031325"/>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Context to the presentation that follows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Vital principles that must be understood in order to develop and implement strategic plans that work</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Consolidated view based on more than three decades of strategic experience</a:t>
            </a:r>
            <a:endParaRPr lang="en-US" dirty="0">
              <a:solidFill>
                <a:schemeClr val="tx2"/>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9319"/>
            <a:ext cx="9144000" cy="5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178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AR&amp;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AR&amp;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6017</TotalTime>
  <Words>2115</Words>
  <Application>Microsoft Office PowerPoint</Application>
  <PresentationFormat>On-screen Show (4:3)</PresentationFormat>
  <Paragraphs>338</Paragraphs>
  <Slides>38</Slides>
  <Notes>36</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Office Theme</vt:lpstr>
      <vt:lpstr>Worksheet</vt:lpstr>
      <vt:lpstr>PowerPoint Presentation</vt:lpstr>
      <vt:lpstr>PowerPoint Presentation</vt:lpstr>
      <vt:lpstr>PowerPoint Presentation</vt:lpstr>
      <vt:lpstr>What is strategy?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alternative ERP value scenarios Unlocking the TRUE potential of ERP 100 / 1,000 x the norm ???</vt:lpstr>
      <vt:lpstr>PowerPoint Presentation</vt:lpstr>
      <vt:lpstr>PowerPoint Presentation</vt:lpstr>
      <vt:lpstr>Top down (CEO led) versus bottom up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Robertson</dc:creator>
  <cp:lastModifiedBy>Dr James Robertson UK</cp:lastModifiedBy>
  <cp:revision>471</cp:revision>
  <cp:lastPrinted>2013-05-27T21:28:35Z</cp:lastPrinted>
  <dcterms:created xsi:type="dcterms:W3CDTF">2009-05-01T08:13:25Z</dcterms:created>
  <dcterms:modified xsi:type="dcterms:W3CDTF">2013-05-29T22:43:49Z</dcterms:modified>
</cp:coreProperties>
</file>